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7" r:id="rId4"/>
    <p:sldMasterId id="2147483701" r:id="rId5"/>
  </p:sldMasterIdLst>
  <p:notesMasterIdLst>
    <p:notesMasterId r:id="rId31"/>
  </p:notesMasterIdLst>
  <p:sldIdLst>
    <p:sldId id="256" r:id="rId6"/>
    <p:sldId id="279" r:id="rId7"/>
    <p:sldId id="280" r:id="rId8"/>
    <p:sldId id="281" r:id="rId9"/>
    <p:sldId id="292" r:id="rId10"/>
    <p:sldId id="293" r:id="rId11"/>
    <p:sldId id="283" r:id="rId12"/>
    <p:sldId id="282" r:id="rId13"/>
    <p:sldId id="284" r:id="rId14"/>
    <p:sldId id="258" r:id="rId15"/>
    <p:sldId id="259" r:id="rId16"/>
    <p:sldId id="265" r:id="rId17"/>
    <p:sldId id="266" r:id="rId18"/>
    <p:sldId id="267" r:id="rId19"/>
    <p:sldId id="268" r:id="rId20"/>
    <p:sldId id="290" r:id="rId21"/>
    <p:sldId id="291" r:id="rId22"/>
    <p:sldId id="288" r:id="rId23"/>
    <p:sldId id="289" r:id="rId24"/>
    <p:sldId id="285" r:id="rId25"/>
    <p:sldId id="296" r:id="rId26"/>
    <p:sldId id="287" r:id="rId27"/>
    <p:sldId id="276" r:id="rId28"/>
    <p:sldId id="269" r:id="rId29"/>
    <p:sldId id="2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10" y="46"/>
      </p:cViewPr>
      <p:guideLst/>
    </p:cSldViewPr>
  </p:slideViewPr>
  <p:notesTextViewPr>
    <p:cViewPr>
      <p:scale>
        <a:sx n="1" d="1"/>
        <a:sy n="1" d="1"/>
      </p:scale>
      <p:origin x="0" y="0"/>
    </p:cViewPr>
  </p:notesTextViewPr>
  <p:sorterViewPr>
    <p:cViewPr varScale="1">
      <p:scale>
        <a:sx n="100" d="100"/>
        <a:sy n="100" d="100"/>
      </p:scale>
      <p:origin x="0" y="-5818"/>
    </p:cViewPr>
  </p:sorterViewPr>
  <p:notesViewPr>
    <p:cSldViewPr snapToGrid="0">
      <p:cViewPr varScale="1">
        <p:scale>
          <a:sx n="51" d="100"/>
          <a:sy n="51" d="100"/>
        </p:scale>
        <p:origin x="269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F0CC7-8A71-437A-BD6C-566A5213DF4F}" type="datetimeFigureOut">
              <a:rPr lang="en-US" smtClean="0"/>
              <a:t>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7DB82-AA11-4E42-A829-D2497A7E2099}" type="slidenum">
              <a:rPr lang="en-US" smtClean="0"/>
              <a:t>‹#›</a:t>
            </a:fld>
            <a:endParaRPr lang="en-US"/>
          </a:p>
        </p:txBody>
      </p:sp>
    </p:spTree>
    <p:extLst>
      <p:ext uri="{BB962C8B-B14F-4D97-AF65-F5344CB8AC3E}">
        <p14:creationId xmlns:p14="http://schemas.microsoft.com/office/powerpoint/2010/main" val="4042653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JVS 2010: </a:t>
            </a:r>
            <a:r>
              <a:rPr lang="en-US" dirty="0" err="1"/>
              <a:t>Contralateral</a:t>
            </a:r>
            <a:r>
              <a:rPr lang="en-US" dirty="0"/>
              <a:t> limb of 73 patients undergoing VV treated</a:t>
            </a:r>
            <a:r>
              <a:rPr lang="en-US" baseline="0" dirty="0"/>
              <a:t> evaluated and followed for 5 months.</a:t>
            </a:r>
          </a:p>
          <a:p>
            <a:r>
              <a:rPr lang="en-US" baseline="0" dirty="0"/>
              <a:t>CVI progression lower in patients with controlled </a:t>
            </a:r>
            <a:r>
              <a:rPr lang="en-US" baseline="0" dirty="0" err="1"/>
              <a:t>orthostatism</a:t>
            </a:r>
            <a:r>
              <a:rPr lang="en-US" baseline="0" dirty="0"/>
              <a:t>, controlled obesity and who wore compression hose.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05023B-8639-42D5-B10D-18AE358F1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27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6923D7A4-C217-464B-849A-B08F2BA144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720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Flexitouch</a:t>
            </a:r>
            <a:r>
              <a:rPr lang="en-US" baseline="0" dirty="0"/>
              <a:t> works to simulate the effect of manual therapeutic massage.  The garment chambers gently inflate to stimulate the fragile lymph capillaries.  Brief sequential pulses promote the movement of lymph through the lymphagions increasing the frequency and velocity of lymph transport.  </a:t>
            </a:r>
          </a:p>
          <a:p>
            <a:endParaRPr lang="en-US" baseline="0" dirty="0"/>
          </a:p>
          <a:p>
            <a:r>
              <a:rPr lang="en-US" baseline="0" dirty="0"/>
              <a:t>This “work and release” action is what therapists try to achieve during MLD to help promote function of the lymph system.</a:t>
            </a:r>
          </a:p>
          <a:p>
            <a:endParaRPr lang="en-US" baseline="0" dirty="0"/>
          </a:p>
          <a:p>
            <a:r>
              <a:rPr lang="en-US" baseline="0" dirty="0"/>
              <a:t>The “work and release” action of the Flexitouch has been demonstrated in a clinical study measuring the applied pressure with 5 different sensors applied to a patient’s arm.  </a:t>
            </a:r>
          </a:p>
          <a:p>
            <a:r>
              <a:rPr lang="en-US" baseline="0" dirty="0"/>
              <a:t>Compare this to the “press and hold” action of other pneumatic compression device that uses much higher pressure over a longer sustained period of time – different from MLD technique used by physical therapists. </a:t>
            </a:r>
          </a:p>
          <a:p>
            <a:r>
              <a:rPr lang="en-US" baseline="0" dirty="0"/>
              <a:t>Flexitouch also has more smaller volume chambers that deliver localized treatment and decongests the trunk while treating affected extremities in lymphedema patients.</a:t>
            </a:r>
          </a:p>
          <a:p>
            <a:pPr defTabSz="949478">
              <a:defRPr/>
            </a:pPr>
            <a:r>
              <a:rPr lang="en-US" b="1" i="1" dirty="0"/>
              <a:t>Not all PCDs are the same: The physiologic mechanisms applied are distinct</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3D7A4-C217-464B-849A-B08F2BA14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49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44285-B981-4CF2-87B8-E6B5EF049D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71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Lifestyle: avoid prolonged standing and sitting</a:t>
            </a:r>
          </a:p>
          <a:p>
            <a:r>
              <a:rPr lang="en-US" dirty="0"/>
              <a:t>Elevate</a:t>
            </a:r>
            <a:r>
              <a:rPr lang="en-US" baseline="0" dirty="0"/>
              <a:t> feet above thighs when sitting: 30min </a:t>
            </a:r>
            <a:r>
              <a:rPr lang="en-US" baseline="0" dirty="0" err="1"/>
              <a:t>tid</a:t>
            </a:r>
            <a:r>
              <a:rPr lang="en-US" baseline="0" dirty="0"/>
              <a:t> reduced dermal edema</a:t>
            </a:r>
          </a:p>
          <a:p>
            <a:r>
              <a:rPr lang="en-US" baseline="0" dirty="0"/>
              <a:t>Repetitive thrusting exercise ex running may increased venous pressure; Swimming ideal</a:t>
            </a:r>
          </a:p>
          <a:p>
            <a:r>
              <a:rPr lang="en-US" baseline="0" dirty="0"/>
              <a:t>Low dose diuretic may help for short course</a:t>
            </a:r>
          </a:p>
          <a:p>
            <a:r>
              <a:rPr lang="en-US" baseline="0" dirty="0"/>
              <a:t>Stasis dermatitis may respond to short term of intermediate to high potency topical steroid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20A37-51BE-4D07-89A5-FB1D472B6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231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67DB82-AA11-4E42-A829-D2497A7E2099}" type="slidenum">
              <a:rPr lang="en-US" smtClean="0"/>
              <a:t>24</a:t>
            </a:fld>
            <a:endParaRPr lang="en-US"/>
          </a:p>
        </p:txBody>
      </p:sp>
    </p:spTree>
    <p:extLst>
      <p:ext uri="{BB962C8B-B14F-4D97-AF65-F5344CB8AC3E}">
        <p14:creationId xmlns:p14="http://schemas.microsoft.com/office/powerpoint/2010/main" val="172652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209 medical employees</a:t>
            </a:r>
            <a:r>
              <a:rPr lang="en-US" baseline="0" dirty="0"/>
              <a:t> including doctors, nurses, technicians, secretaries, cleaners etc.</a:t>
            </a:r>
          </a:p>
          <a:p>
            <a:r>
              <a:rPr lang="en-US" baseline="0" dirty="0"/>
              <a:t>Prevalence of CVD in 70 employees (38%)</a:t>
            </a:r>
          </a:p>
          <a:p>
            <a:r>
              <a:rPr lang="en-US" baseline="0" dirty="0"/>
              <a:t>Standing at work was a predisposing factor.  Highest prevalence in utility workers and cleaners and lowest in med techs, and secretaries.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05023B-8639-42D5-B10D-18AE358F1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7412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Eur</a:t>
            </a:r>
            <a:r>
              <a:rPr lang="en-US" dirty="0"/>
              <a:t> J of Vasc </a:t>
            </a:r>
            <a:r>
              <a:rPr lang="en-US" dirty="0" err="1"/>
              <a:t>Endovasc</a:t>
            </a:r>
            <a:r>
              <a:rPr lang="en-US" baseline="0" dirty="0"/>
              <a:t> </a:t>
            </a:r>
            <a:r>
              <a:rPr lang="en-US" baseline="0" dirty="0" err="1"/>
              <a:t>Surg</a:t>
            </a:r>
            <a:r>
              <a:rPr lang="en-US" baseline="0" dirty="0"/>
              <a:t> 2008 </a:t>
            </a:r>
            <a:r>
              <a:rPr lang="en-US" dirty="0"/>
              <a:t>Venous function and air </a:t>
            </a:r>
            <a:r>
              <a:rPr lang="en-US" dirty="0" err="1"/>
              <a:t>phlethysmography</a:t>
            </a:r>
            <a:r>
              <a:rPr lang="en-US" baseline="0" dirty="0"/>
              <a:t> and duplex scanning 934 consecutive patients presenting for assessment of venous disease.</a:t>
            </a:r>
          </a:p>
          <a:p>
            <a:r>
              <a:rPr lang="en-US" baseline="0" dirty="0"/>
              <a:t>Stratified by BMI. CEAP class assessed. CEAP clinical stage more advanced in obese patients. Venous foot pressure increased.</a:t>
            </a:r>
          </a:p>
          <a:p>
            <a:r>
              <a:rPr lang="en-US" baseline="0" dirty="0"/>
              <a:t>62 patients with morbid obesity: 13 had varicose veins with 11 showing improvement post lab band (12-48 mo f/u0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05023B-8639-42D5-B10D-18AE358F11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99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Horse chestnut seed extract: active</a:t>
            </a:r>
            <a:r>
              <a:rPr lang="en-US" baseline="0" dirty="0"/>
              <a:t> component is </a:t>
            </a:r>
            <a:r>
              <a:rPr lang="en-US" baseline="0" dirty="0" err="1"/>
              <a:t>aescin</a:t>
            </a:r>
            <a:r>
              <a:rPr lang="en-US" baseline="0" dirty="0"/>
              <a:t>: effective in reducing edema, ankle, calf circumference and leg pain associated with CVI by short term randomized studies (2-16 weeks).</a:t>
            </a:r>
          </a:p>
          <a:p>
            <a:r>
              <a:rPr lang="en-US" baseline="0" dirty="0"/>
              <a:t>Can cause hypoglycemia and prolong bleeding</a:t>
            </a:r>
          </a:p>
          <a:p>
            <a:r>
              <a:rPr lang="en-US" baseline="0" dirty="0"/>
              <a:t>MPFF: randomized trials up to 2 months duration showing inconsistent improvement in edema, cramps and ulcer healing</a:t>
            </a:r>
          </a:p>
          <a:p>
            <a:r>
              <a:rPr lang="en-US" baseline="0" dirty="0"/>
              <a:t>French maritime pine bark extract: </a:t>
            </a:r>
            <a:r>
              <a:rPr lang="en-US" baseline="0" dirty="0" err="1"/>
              <a:t>phenolic</a:t>
            </a:r>
            <a:r>
              <a:rPr lang="en-US" baseline="0" dirty="0"/>
              <a:t> acids</a:t>
            </a:r>
          </a:p>
          <a:p>
            <a:r>
              <a:rPr lang="en-US" baseline="0" dirty="0"/>
              <a:t>Randomized trials for 2 months duration shows reduction in edema and leg heaviness. AEs: inhibitory effect on platelets with increased bleeding</a:t>
            </a:r>
          </a:p>
          <a:p>
            <a:r>
              <a:rPr lang="en-US" baseline="0" dirty="0" err="1"/>
              <a:t>Rutosides</a:t>
            </a:r>
            <a:r>
              <a:rPr lang="en-US" baseline="0" dirty="0"/>
              <a:t>: plant </a:t>
            </a:r>
            <a:r>
              <a:rPr lang="en-US" baseline="0" dirty="0" err="1"/>
              <a:t>flavonoid</a:t>
            </a:r>
            <a:r>
              <a:rPr lang="en-US" baseline="0" dirty="0"/>
              <a:t> antioxidants that decrease </a:t>
            </a:r>
            <a:r>
              <a:rPr lang="en-US" baseline="0" dirty="0" err="1"/>
              <a:t>microcapillary</a:t>
            </a:r>
            <a:r>
              <a:rPr lang="en-US" baseline="0" dirty="0"/>
              <a:t> permeability and edema.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20A37-51BE-4D07-89A5-FB1D472B6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5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342C7-0EC3-4DAB-A9AA-AF925B5D6B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0052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3D7A4-C217-464B-849A-B08F2BA14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166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CVI is the leading cause of lymphedema in the western world, because resulting venous hypertension can cause excess filtration to the interstitial space, which unchecked can overload and ultimately causes permanent damage to the lymphatic system</a:t>
            </a:r>
          </a:p>
        </p:txBody>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6923D7A4-C217-464B-849A-B08F2BA144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0953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important cascade</a:t>
            </a:r>
            <a:r>
              <a:rPr lang="en-US" baseline="0" dirty="0"/>
              <a:t> of events here beyond the venous disease progression you’re used to seeing via skin changes. skin changes are indicative that there’s more going on in the dermal lymphatics.</a:t>
            </a:r>
          </a:p>
          <a:p>
            <a:endParaRPr lang="en-US" baseline="0" dirty="0"/>
          </a:p>
          <a:p>
            <a:r>
              <a:rPr lang="en-US" baseline="0" dirty="0"/>
              <a:t>Namely: </a:t>
            </a:r>
          </a:p>
          <a:p>
            <a:endParaRPr lang="en-US" baseline="0" dirty="0"/>
          </a:p>
          <a:p>
            <a:pPr marL="0" marR="0" lvl="0" indent="0" algn="l" defTabSz="457178" rtl="0" eaLnBrk="1" fontAlgn="auto" latinLnBrk="0" hangingPunct="1">
              <a:lnSpc>
                <a:spcPct val="100000"/>
              </a:lnSpc>
              <a:spcBef>
                <a:spcPts val="0"/>
              </a:spcBef>
              <a:spcAft>
                <a:spcPts val="0"/>
              </a:spcAft>
              <a:buClrTx/>
              <a:buSzTx/>
              <a:buFontTx/>
              <a:buNone/>
              <a:tabLst/>
              <a:defRPr/>
            </a:pPr>
            <a:r>
              <a:rPr lang="en-US" b="0" i="1" dirty="0">
                <a:solidFill>
                  <a:srgbClr val="003B5C"/>
                </a:solidFill>
              </a:rPr>
              <a:t>-</a:t>
            </a:r>
            <a:r>
              <a:rPr lang="en-US" b="0" i="0" dirty="0">
                <a:solidFill>
                  <a:srgbClr val="003B5C"/>
                </a:solidFill>
              </a:rPr>
              <a:t>Venous insufficiency</a:t>
            </a:r>
            <a:r>
              <a:rPr lang="en-US" b="0" i="0" baseline="0" dirty="0">
                <a:solidFill>
                  <a:srgbClr val="003B5C"/>
                </a:solidFill>
              </a:rPr>
              <a:t> results in venous hypertension, which increases fluid filtration into the interstitial space </a:t>
            </a:r>
            <a:r>
              <a:rPr lang="en-US" sz="1200" b="0" i="0" baseline="0" dirty="0">
                <a:solidFill>
                  <a:schemeClr val="accent1"/>
                </a:solidFill>
              </a:rPr>
              <a:t> </a:t>
            </a:r>
          </a:p>
          <a:p>
            <a:pPr marL="0" marR="0" lvl="0" indent="0" algn="l" defTabSz="457178"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rgbClr val="003B5C"/>
                </a:solidFill>
                <a:latin typeface="+mn-lt"/>
                <a:ea typeface="+mn-ea"/>
                <a:cs typeface="+mn-cs"/>
              </a:rPr>
              <a:t>-As the filtration </a:t>
            </a:r>
            <a:r>
              <a:rPr lang="en-US" sz="1200" b="0" i="0" dirty="0">
                <a:solidFill>
                  <a:schemeClr val="accent1"/>
                </a:solidFill>
              </a:rPr>
              <a:t>overloads lymphatic capacity, edema results,</a:t>
            </a:r>
            <a:r>
              <a:rPr lang="en-US" sz="1200" b="0" i="0" baseline="0" dirty="0">
                <a:solidFill>
                  <a:schemeClr val="accent1"/>
                </a:solidFill>
              </a:rPr>
              <a:t> with protein rich fluid accumulating within the interstitial space creating a local environment susceptible to inflammation and infection </a:t>
            </a:r>
          </a:p>
          <a:p>
            <a:pPr marL="0" marR="0" lvl="0" indent="0" algn="l" defTabSz="457178" rtl="0" eaLnBrk="1" fontAlgn="auto" latinLnBrk="0" hangingPunct="1">
              <a:lnSpc>
                <a:spcPct val="100000"/>
              </a:lnSpc>
              <a:spcBef>
                <a:spcPts val="0"/>
              </a:spcBef>
              <a:spcAft>
                <a:spcPts val="0"/>
              </a:spcAft>
              <a:buClrTx/>
              <a:buSzTx/>
              <a:buFontTx/>
              <a:buNone/>
              <a:tabLst/>
              <a:defRPr/>
            </a:pPr>
            <a:r>
              <a:rPr lang="en-US" sz="1200" b="0" i="0" baseline="0" dirty="0">
                <a:solidFill>
                  <a:schemeClr val="accent1"/>
                </a:solidFill>
              </a:rPr>
              <a:t>-As the lymphatics are overloaded and damaged, the local immune response in that edematous limb becomes compromised </a:t>
            </a:r>
          </a:p>
          <a:p>
            <a:pPr marL="0" marR="0" lvl="0" indent="0" algn="l" defTabSz="457178"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-This can lead to recurrent infections and sluggish immune response, or hypersensitivity for some resulting in contact dermatitis</a:t>
            </a:r>
          </a:p>
          <a:p>
            <a:r>
              <a:rPr lang="en-US" sz="1200" b="0" i="0" u="none" strike="noStrike" kern="1200" baseline="0" dirty="0">
                <a:solidFill>
                  <a:schemeClr val="tx1"/>
                </a:solidFill>
                <a:latin typeface="+mn-lt"/>
                <a:ea typeface="+mn-ea"/>
                <a:cs typeface="+mn-cs"/>
              </a:rPr>
              <a:t>-fibrosis forms in response to chronic inflammation, further inhibiting lymphatic function and local immune response</a:t>
            </a:r>
          </a:p>
          <a:p>
            <a:pPr marL="0" marR="0" lvl="0" indent="0" algn="l" defTabSz="457178"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-chronic wounds resulting from end stage CVI can be further complicated by recurrent infections </a:t>
            </a:r>
            <a:r>
              <a:rPr lang="en-US" sz="1200" b="0" i="0" u="sng" strike="noStrike" kern="1200" baseline="0" dirty="0">
                <a:solidFill>
                  <a:schemeClr val="tx1"/>
                </a:solidFill>
                <a:latin typeface="+mn-lt"/>
                <a:ea typeface="+mn-ea"/>
                <a:cs typeface="+mn-cs"/>
              </a:rPr>
              <a:t>that both result from and further contribute to this two system dysfunction</a:t>
            </a:r>
          </a:p>
          <a:p>
            <a:pPr marL="0" marR="0" lvl="0" indent="0" algn="l" defTabSz="457178" rtl="0" eaLnBrk="1" fontAlgn="auto" latinLnBrk="0" hangingPunct="1">
              <a:lnSpc>
                <a:spcPct val="100000"/>
              </a:lnSpc>
              <a:spcBef>
                <a:spcPts val="0"/>
              </a:spcBef>
              <a:spcAft>
                <a:spcPts val="0"/>
              </a:spcAft>
              <a:buClrTx/>
              <a:buSzTx/>
              <a:buFontTx/>
              <a:buNone/>
              <a:tabLst/>
              <a:defRPr/>
            </a:pPr>
            <a:endParaRPr lang="en-US" sz="1200" b="0" i="0" u="sng"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6923D7A4-C217-464B-849A-B08F2BA144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115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6923D7A4-C217-464B-849A-B08F2BA144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291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CCD258-8792-466E-8801-6D0471E76D10}"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7954A-A181-40C3-8D80-008A49DE1C50}" type="slidenum">
              <a:rPr lang="en-US" smtClean="0"/>
              <a:t>‹#›</a:t>
            </a:fld>
            <a:endParaRPr lang="en-US"/>
          </a:p>
        </p:txBody>
      </p:sp>
    </p:spTree>
    <p:extLst>
      <p:ext uri="{BB962C8B-B14F-4D97-AF65-F5344CB8AC3E}">
        <p14:creationId xmlns:p14="http://schemas.microsoft.com/office/powerpoint/2010/main" val="965485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CD258-8792-466E-8801-6D0471E76D10}"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7954A-A181-40C3-8D80-008A49DE1C50}" type="slidenum">
              <a:rPr lang="en-US" smtClean="0"/>
              <a:t>‹#›</a:t>
            </a:fld>
            <a:endParaRPr lang="en-US"/>
          </a:p>
        </p:txBody>
      </p:sp>
    </p:spTree>
    <p:extLst>
      <p:ext uri="{BB962C8B-B14F-4D97-AF65-F5344CB8AC3E}">
        <p14:creationId xmlns:p14="http://schemas.microsoft.com/office/powerpoint/2010/main" val="318706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CD258-8792-466E-8801-6D0471E76D10}"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7954A-A181-40C3-8D80-008A49DE1C50}" type="slidenum">
              <a:rPr lang="en-US" smtClean="0"/>
              <a:t>‹#›</a:t>
            </a:fld>
            <a:endParaRPr lang="en-US"/>
          </a:p>
        </p:txBody>
      </p:sp>
    </p:spTree>
    <p:extLst>
      <p:ext uri="{BB962C8B-B14F-4D97-AF65-F5344CB8AC3E}">
        <p14:creationId xmlns:p14="http://schemas.microsoft.com/office/powerpoint/2010/main" val="1893767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53C623-C187-468D-B6E3-FF9F2C09ECAB}"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B8D5C-05A4-4731-B1E1-CC3383F8CE06}" type="slidenum">
              <a:rPr lang="en-US" smtClean="0"/>
              <a:t>‹#›</a:t>
            </a:fld>
            <a:endParaRPr lang="en-US"/>
          </a:p>
        </p:txBody>
      </p:sp>
    </p:spTree>
    <p:extLst>
      <p:ext uri="{BB962C8B-B14F-4D97-AF65-F5344CB8AC3E}">
        <p14:creationId xmlns:p14="http://schemas.microsoft.com/office/powerpoint/2010/main" val="3598454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53C623-C187-468D-B6E3-FF9F2C09ECAB}"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B8D5C-05A4-4731-B1E1-CC3383F8CE06}" type="slidenum">
              <a:rPr lang="en-US" smtClean="0"/>
              <a:t>‹#›</a:t>
            </a:fld>
            <a:endParaRPr lang="en-US"/>
          </a:p>
        </p:txBody>
      </p:sp>
    </p:spTree>
    <p:extLst>
      <p:ext uri="{BB962C8B-B14F-4D97-AF65-F5344CB8AC3E}">
        <p14:creationId xmlns:p14="http://schemas.microsoft.com/office/powerpoint/2010/main" val="908843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53C623-C187-468D-B6E3-FF9F2C09ECAB}"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B8D5C-05A4-4731-B1E1-CC3383F8CE06}" type="slidenum">
              <a:rPr lang="en-US" smtClean="0"/>
              <a:t>‹#›</a:t>
            </a:fld>
            <a:endParaRPr lang="en-US"/>
          </a:p>
        </p:txBody>
      </p:sp>
    </p:spTree>
    <p:extLst>
      <p:ext uri="{BB962C8B-B14F-4D97-AF65-F5344CB8AC3E}">
        <p14:creationId xmlns:p14="http://schemas.microsoft.com/office/powerpoint/2010/main" val="1862097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53C623-C187-468D-B6E3-FF9F2C09ECAB}" type="datetimeFigureOut">
              <a:rPr lang="en-US" smtClean="0"/>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B8D5C-05A4-4731-B1E1-CC3383F8CE06}" type="slidenum">
              <a:rPr lang="en-US" smtClean="0"/>
              <a:t>‹#›</a:t>
            </a:fld>
            <a:endParaRPr lang="en-US"/>
          </a:p>
        </p:txBody>
      </p:sp>
    </p:spTree>
    <p:extLst>
      <p:ext uri="{BB962C8B-B14F-4D97-AF65-F5344CB8AC3E}">
        <p14:creationId xmlns:p14="http://schemas.microsoft.com/office/powerpoint/2010/main" val="215403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53C623-C187-468D-B6E3-FF9F2C09ECAB}" type="datetimeFigureOut">
              <a:rPr lang="en-US" smtClean="0"/>
              <a:t>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FB8D5C-05A4-4731-B1E1-CC3383F8CE06}" type="slidenum">
              <a:rPr lang="en-US" smtClean="0"/>
              <a:t>‹#›</a:t>
            </a:fld>
            <a:endParaRPr lang="en-US"/>
          </a:p>
        </p:txBody>
      </p:sp>
    </p:spTree>
    <p:extLst>
      <p:ext uri="{BB962C8B-B14F-4D97-AF65-F5344CB8AC3E}">
        <p14:creationId xmlns:p14="http://schemas.microsoft.com/office/powerpoint/2010/main" val="2062287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53C623-C187-468D-B6E3-FF9F2C09ECAB}" type="datetimeFigureOut">
              <a:rPr lang="en-US" smtClean="0"/>
              <a:t>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FB8D5C-05A4-4731-B1E1-CC3383F8CE06}" type="slidenum">
              <a:rPr lang="en-US" smtClean="0"/>
              <a:t>‹#›</a:t>
            </a:fld>
            <a:endParaRPr lang="en-US"/>
          </a:p>
        </p:txBody>
      </p:sp>
    </p:spTree>
    <p:extLst>
      <p:ext uri="{BB962C8B-B14F-4D97-AF65-F5344CB8AC3E}">
        <p14:creationId xmlns:p14="http://schemas.microsoft.com/office/powerpoint/2010/main" val="2622301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3C623-C187-468D-B6E3-FF9F2C09ECAB}" type="datetimeFigureOut">
              <a:rPr lang="en-US" smtClean="0"/>
              <a:t>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FB8D5C-05A4-4731-B1E1-CC3383F8CE06}" type="slidenum">
              <a:rPr lang="en-US" smtClean="0"/>
              <a:t>‹#›</a:t>
            </a:fld>
            <a:endParaRPr lang="en-US"/>
          </a:p>
        </p:txBody>
      </p:sp>
    </p:spTree>
    <p:extLst>
      <p:ext uri="{BB962C8B-B14F-4D97-AF65-F5344CB8AC3E}">
        <p14:creationId xmlns:p14="http://schemas.microsoft.com/office/powerpoint/2010/main" val="947167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53C623-C187-468D-B6E3-FF9F2C09ECAB}" type="datetimeFigureOut">
              <a:rPr lang="en-US" smtClean="0"/>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B8D5C-05A4-4731-B1E1-CC3383F8CE06}" type="slidenum">
              <a:rPr lang="en-US" smtClean="0"/>
              <a:t>‹#›</a:t>
            </a:fld>
            <a:endParaRPr lang="en-US"/>
          </a:p>
        </p:txBody>
      </p:sp>
    </p:spTree>
    <p:extLst>
      <p:ext uri="{BB962C8B-B14F-4D97-AF65-F5344CB8AC3E}">
        <p14:creationId xmlns:p14="http://schemas.microsoft.com/office/powerpoint/2010/main" val="375282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CD258-8792-466E-8801-6D0471E76D10}"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7954A-A181-40C3-8D80-008A49DE1C50}" type="slidenum">
              <a:rPr lang="en-US" smtClean="0"/>
              <a:t>‹#›</a:t>
            </a:fld>
            <a:endParaRPr lang="en-US"/>
          </a:p>
        </p:txBody>
      </p:sp>
    </p:spTree>
    <p:extLst>
      <p:ext uri="{BB962C8B-B14F-4D97-AF65-F5344CB8AC3E}">
        <p14:creationId xmlns:p14="http://schemas.microsoft.com/office/powerpoint/2010/main" val="2139108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53C623-C187-468D-B6E3-FF9F2C09ECAB}" type="datetimeFigureOut">
              <a:rPr lang="en-US" smtClean="0"/>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B8D5C-05A4-4731-B1E1-CC3383F8CE06}" type="slidenum">
              <a:rPr lang="en-US" smtClean="0"/>
              <a:t>‹#›</a:t>
            </a:fld>
            <a:endParaRPr lang="en-US"/>
          </a:p>
        </p:txBody>
      </p:sp>
    </p:spTree>
    <p:extLst>
      <p:ext uri="{BB962C8B-B14F-4D97-AF65-F5344CB8AC3E}">
        <p14:creationId xmlns:p14="http://schemas.microsoft.com/office/powerpoint/2010/main" val="2329145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53C623-C187-468D-B6E3-FF9F2C09ECAB}"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B8D5C-05A4-4731-B1E1-CC3383F8CE06}" type="slidenum">
              <a:rPr lang="en-US" smtClean="0"/>
              <a:t>‹#›</a:t>
            </a:fld>
            <a:endParaRPr lang="en-US"/>
          </a:p>
        </p:txBody>
      </p:sp>
    </p:spTree>
    <p:extLst>
      <p:ext uri="{BB962C8B-B14F-4D97-AF65-F5344CB8AC3E}">
        <p14:creationId xmlns:p14="http://schemas.microsoft.com/office/powerpoint/2010/main" val="4228986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53C623-C187-468D-B6E3-FF9F2C09ECAB}"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B8D5C-05A4-4731-B1E1-CC3383F8CE06}" type="slidenum">
              <a:rPr lang="en-US" smtClean="0"/>
              <a:t>‹#›</a:t>
            </a:fld>
            <a:endParaRPr lang="en-US"/>
          </a:p>
        </p:txBody>
      </p:sp>
    </p:spTree>
    <p:extLst>
      <p:ext uri="{BB962C8B-B14F-4D97-AF65-F5344CB8AC3E}">
        <p14:creationId xmlns:p14="http://schemas.microsoft.com/office/powerpoint/2010/main" val="2572319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2 col 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57115" y="1454760"/>
            <a:ext cx="5181600" cy="4525963"/>
          </a:xfrm>
        </p:spPr>
        <p:txBody>
          <a:bodyPr/>
          <a:lstStyle>
            <a:lvl1pPr>
              <a:defRPr b="1">
                <a:solidFill>
                  <a:schemeClr val="accent2"/>
                </a:solidFill>
              </a:defRPr>
            </a:lvl1pPr>
            <a:lvl2pPr marL="152388" indent="-152388">
              <a:buFont typeface="Calibri" panose="020F0502020204030204" pitchFamily="34" charset="0"/>
              <a:buChar char="+"/>
              <a:defRPr>
                <a:solidFill>
                  <a:schemeClr val="accent4">
                    <a:lumMod val="75000"/>
                  </a:schemeClr>
                </a:solidFill>
              </a:defRPr>
            </a:lvl2pPr>
            <a:lvl3pPr marL="302660" indent="-152388">
              <a:buFont typeface="Arial" panose="020B0604020202020204" pitchFamily="34" charset="0"/>
              <a:buChar char="•"/>
              <a:defRPr>
                <a:solidFill>
                  <a:schemeClr val="accent4">
                    <a:lumMod val="75000"/>
                  </a:schemeClr>
                </a:solidFill>
              </a:defRPr>
            </a:lvl3pPr>
            <a:lvl4pPr marL="452931" indent="-158739">
              <a:buFont typeface="Wingdings" panose="05000000000000000000" pitchFamily="2" charset="2"/>
              <a:buChar char="§"/>
              <a:defRPr>
                <a:solidFill>
                  <a:schemeClr val="accent4">
                    <a:lumMod val="75000"/>
                  </a:schemeClr>
                </a:solidFill>
              </a:defRPr>
            </a:lvl4pPr>
            <a:lvl5pPr marL="615903" indent="-154505">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solidFill>
                  <a:prstClr val="black">
                    <a:tint val="75000"/>
                  </a:prstClr>
                </a:solidFill>
              </a:rPr>
              <a:t>TACTILE MEDICAL </a:t>
            </a:r>
            <a:r>
              <a:rPr lang="en-US" dirty="0">
                <a:solidFill>
                  <a:srgbClr val="0085AD"/>
                </a:solidFill>
              </a:rPr>
              <a: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830EE09-6A30-E74F-9445-C567BB603FC0}" type="slidenum">
              <a:rPr lang="en-US" smtClean="0">
                <a:solidFill>
                  <a:prstClr val="white"/>
                </a:solidFill>
              </a:rPr>
              <a:pPr/>
              <a:t>‹#›</a:t>
            </a:fld>
            <a:endParaRPr lang="en-US" dirty="0">
              <a:solidFill>
                <a:prstClr val="white"/>
              </a:solidFill>
            </a:endParaRPr>
          </a:p>
        </p:txBody>
      </p:sp>
      <p:cxnSp>
        <p:nvCxnSpPr>
          <p:cNvPr id="14" name="Straight Connector 13"/>
          <p:cNvCxnSpPr/>
          <p:nvPr userDrawn="1"/>
        </p:nvCxnSpPr>
        <p:spPr>
          <a:xfrm>
            <a:off x="891239" y="1331867"/>
            <a:ext cx="287176" cy="0"/>
          </a:xfrm>
          <a:prstGeom prst="line">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6233157" y="1454760"/>
            <a:ext cx="5181600" cy="4525963"/>
          </a:xfrm>
        </p:spPr>
        <p:txBody>
          <a:bodyPr/>
          <a:lstStyle>
            <a:lvl1pPr>
              <a:defRPr b="1">
                <a:solidFill>
                  <a:schemeClr val="accent2"/>
                </a:solidFill>
              </a:defRPr>
            </a:lvl1pPr>
            <a:lvl2pPr marL="152388" indent="-152388">
              <a:buFont typeface="Calibri" panose="020F0502020204030204" pitchFamily="34" charset="0"/>
              <a:buChar char="+"/>
              <a:defRPr>
                <a:solidFill>
                  <a:schemeClr val="accent4">
                    <a:lumMod val="75000"/>
                  </a:schemeClr>
                </a:solidFill>
              </a:defRPr>
            </a:lvl2pPr>
            <a:lvl3pPr marL="302660" indent="-152388">
              <a:buFont typeface="Arial" panose="020B0604020202020204" pitchFamily="34" charset="0"/>
              <a:buChar char="•"/>
              <a:defRPr>
                <a:solidFill>
                  <a:schemeClr val="accent4">
                    <a:lumMod val="75000"/>
                  </a:schemeClr>
                </a:solidFill>
              </a:defRPr>
            </a:lvl3pPr>
            <a:lvl4pPr marL="452931" indent="-158739">
              <a:buFont typeface="Wingdings" panose="05000000000000000000" pitchFamily="2" charset="2"/>
              <a:buChar char="§"/>
              <a:defRPr>
                <a:solidFill>
                  <a:schemeClr val="accent4">
                    <a:lumMod val="75000"/>
                  </a:schemeClr>
                </a:solidFill>
              </a:defRPr>
            </a:lvl4pPr>
            <a:lvl5pPr marL="615903" indent="-154505">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9635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6864096"/>
          </a:xfrm>
          <a:prstGeom prst="rect">
            <a:avLst/>
          </a:prstGeom>
          <a:solidFill>
            <a:srgbClr val="F1F1F1"/>
          </a:solidFill>
          <a:ln>
            <a:noFill/>
          </a:ln>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a:endParaRPr lang="en-US" sz="240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0178" y="4148743"/>
            <a:ext cx="3215796" cy="2484933"/>
          </a:xfrm>
          <a:prstGeom prst="rect">
            <a:avLst/>
          </a:prstGeom>
        </p:spPr>
      </p:pic>
      <p:sp>
        <p:nvSpPr>
          <p:cNvPr id="2" name="Title 1"/>
          <p:cNvSpPr>
            <a:spLocks noGrp="1"/>
          </p:cNvSpPr>
          <p:nvPr>
            <p:ph type="ctrTitle"/>
          </p:nvPr>
        </p:nvSpPr>
        <p:spPr>
          <a:xfrm>
            <a:off x="1350573" y="1052904"/>
            <a:ext cx="10363200" cy="1470025"/>
          </a:xfrm>
        </p:spPr>
        <p:txBody>
          <a:bodyPr>
            <a:normAutofit/>
          </a:bodyPr>
          <a:lstStyle>
            <a:lvl1pPr>
              <a:defRPr sz="3200" b="0" spc="133">
                <a:solidFill>
                  <a:schemeClr val="accent1"/>
                </a:solidFill>
              </a:defRPr>
            </a:lvl1pPr>
          </a:lstStyle>
          <a:p>
            <a:r>
              <a:rPr lang="en-US" dirty="0"/>
              <a:t>Click to edit Master title style</a:t>
            </a:r>
          </a:p>
        </p:txBody>
      </p:sp>
      <p:sp>
        <p:nvSpPr>
          <p:cNvPr id="3" name="Subtitle 2"/>
          <p:cNvSpPr>
            <a:spLocks noGrp="1"/>
          </p:cNvSpPr>
          <p:nvPr>
            <p:ph type="subTitle" idx="1" hasCustomPrompt="1"/>
          </p:nvPr>
        </p:nvSpPr>
        <p:spPr>
          <a:xfrm>
            <a:off x="1324920" y="4900179"/>
            <a:ext cx="4845649" cy="1585252"/>
          </a:xfrm>
        </p:spPr>
        <p:txBody>
          <a:bodyPr anchor="b">
            <a:normAutofit/>
          </a:bodyPr>
          <a:lstStyle>
            <a:lvl1pPr marL="0" indent="0" algn="l">
              <a:spcBef>
                <a:spcPts val="0"/>
              </a:spcBef>
              <a:buNone/>
              <a:defRPr sz="1333" b="1" kern="800" cap="all" spc="93">
                <a:solidFill>
                  <a:srgbClr val="003B5C"/>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D830EE09-6A30-E74F-9445-C567BB603FC0}" type="slidenum">
              <a:rPr lang="en-US" smtClean="0"/>
              <a:t>‹#›</a:t>
            </a:fld>
            <a:endParaRPr lang="en-US" dirty="0"/>
          </a:p>
        </p:txBody>
      </p:sp>
      <p:pic>
        <p:nvPicPr>
          <p:cNvPr id="8" name="Picture 7" descr="TAC2811_ppt_template_v03 art-1 copy.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08845" cy="6876288"/>
          </a:xfrm>
          <a:prstGeom prst="rect">
            <a:avLst/>
          </a:prstGeom>
        </p:spPr>
      </p:pic>
    </p:spTree>
    <p:extLst>
      <p:ext uri="{BB962C8B-B14F-4D97-AF65-F5344CB8AC3E}">
        <p14:creationId xmlns:p14="http://schemas.microsoft.com/office/powerpoint/2010/main" val="176744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0" name="Rectangle 9"/>
          <p:cNvSpPr/>
          <p:nvPr userDrawn="1"/>
        </p:nvSpPr>
        <p:spPr>
          <a:xfrm>
            <a:off x="0" y="-12826"/>
            <a:ext cx="12192000" cy="6870828"/>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a:endParaRPr lang="en-US" sz="2400" dirty="0"/>
          </a:p>
        </p:txBody>
      </p:sp>
      <p:sp>
        <p:nvSpPr>
          <p:cNvPr id="2" name="Title 1"/>
          <p:cNvSpPr>
            <a:spLocks noGrp="1"/>
          </p:cNvSpPr>
          <p:nvPr>
            <p:ph type="ctrTitle" hasCustomPrompt="1"/>
          </p:nvPr>
        </p:nvSpPr>
        <p:spPr>
          <a:xfrm>
            <a:off x="0" y="718351"/>
            <a:ext cx="12192000" cy="5323488"/>
          </a:xfrm>
        </p:spPr>
        <p:txBody>
          <a:bodyPr anchor="ctr">
            <a:normAutofit/>
          </a:bodyPr>
          <a:lstStyle>
            <a:lvl1pPr algn="ctr">
              <a:defRPr sz="2133" b="1" kern="800" cap="all" spc="1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1301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Page">
    <p:spTree>
      <p:nvGrpSpPr>
        <p:cNvPr id="1" name=""/>
        <p:cNvGrpSpPr/>
        <p:nvPr/>
      </p:nvGrpSpPr>
      <p:grpSpPr>
        <a:xfrm>
          <a:off x="0" y="0"/>
          <a:ext cx="0" cy="0"/>
          <a:chOff x="0" y="0"/>
          <a:chExt cx="0" cy="0"/>
        </a:xfrm>
      </p:grpSpPr>
      <p:sp>
        <p:nvSpPr>
          <p:cNvPr id="10" name="Rectangle 9"/>
          <p:cNvSpPr/>
          <p:nvPr userDrawn="1"/>
        </p:nvSpPr>
        <p:spPr>
          <a:xfrm>
            <a:off x="0" y="-12826"/>
            <a:ext cx="12192000" cy="6870828"/>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a:endParaRPr lang="en-US" sz="2400" dirty="0"/>
          </a:p>
        </p:txBody>
      </p:sp>
      <p:pic>
        <p:nvPicPr>
          <p:cNvPr id="4" name="Picture 3" descr="TAC2811_ppt_template_v03 art-9 cop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78919" y="5312409"/>
            <a:ext cx="1926620" cy="1111511"/>
          </a:xfrm>
          <a:prstGeom prst="rect">
            <a:avLst/>
          </a:prstGeom>
        </p:spPr>
      </p:pic>
      <p:sp>
        <p:nvSpPr>
          <p:cNvPr id="5" name="TextBox 4"/>
          <p:cNvSpPr txBox="1"/>
          <p:nvPr userDrawn="1"/>
        </p:nvSpPr>
        <p:spPr>
          <a:xfrm>
            <a:off x="469619" y="5300246"/>
            <a:ext cx="6863085" cy="1157234"/>
          </a:xfrm>
          <a:prstGeom prst="rect">
            <a:avLst/>
          </a:prstGeom>
          <a:noFill/>
        </p:spPr>
        <p:txBody>
          <a:bodyPr wrap="square" lIns="121915" tIns="60957" rIns="121915" bIns="60957" rtlCol="0">
            <a:spAutoFit/>
          </a:bodyPr>
          <a:lstStyle/>
          <a:p>
            <a:pPr>
              <a:lnSpc>
                <a:spcPct val="140000"/>
              </a:lnSpc>
            </a:pPr>
            <a:r>
              <a:rPr lang="en-US" sz="1600" b="1" kern="700" spc="67" dirty="0">
                <a:solidFill>
                  <a:schemeClr val="accent2"/>
                </a:solidFill>
              </a:rPr>
              <a:t>+</a:t>
            </a:r>
            <a:r>
              <a:rPr lang="en-US" sz="1600" b="1" kern="700" spc="67" dirty="0">
                <a:solidFill>
                  <a:schemeClr val="bg1"/>
                </a:solidFill>
              </a:rPr>
              <a:t> 1331 TYLER STREET NE, SUITE 200 MPLS, MN 55413</a:t>
            </a:r>
          </a:p>
          <a:p>
            <a:pPr>
              <a:lnSpc>
                <a:spcPct val="140000"/>
              </a:lnSpc>
            </a:pPr>
            <a:r>
              <a:rPr lang="en-US" sz="1600" b="1" kern="700" spc="67" dirty="0">
                <a:solidFill>
                  <a:srgbClr val="0085AD"/>
                </a:solidFill>
              </a:rPr>
              <a:t>+</a:t>
            </a:r>
            <a:r>
              <a:rPr lang="en-US" sz="1600" b="1" kern="700" spc="67" dirty="0">
                <a:solidFill>
                  <a:schemeClr val="bg1"/>
                </a:solidFill>
              </a:rPr>
              <a:t> WWW.TACTILEMEDICAL.COM</a:t>
            </a:r>
          </a:p>
          <a:p>
            <a:pPr>
              <a:lnSpc>
                <a:spcPct val="140000"/>
              </a:lnSpc>
            </a:pPr>
            <a:r>
              <a:rPr lang="en-US" sz="1600" b="1" kern="700" spc="67" dirty="0">
                <a:solidFill>
                  <a:srgbClr val="0085AD"/>
                </a:solidFill>
              </a:rPr>
              <a:t>+</a:t>
            </a:r>
            <a:r>
              <a:rPr lang="en-US" sz="1600" b="1" kern="700" spc="67" dirty="0">
                <a:solidFill>
                  <a:schemeClr val="bg1"/>
                </a:solidFill>
              </a:rPr>
              <a:t> 612.355.5100</a:t>
            </a:r>
          </a:p>
        </p:txBody>
      </p:sp>
    </p:spTree>
    <p:extLst>
      <p:ext uri="{BB962C8B-B14F-4D97-AF65-F5344CB8AC3E}">
        <p14:creationId xmlns:p14="http://schemas.microsoft.com/office/powerpoint/2010/main" val="211824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1 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TACTILE MEDICAL </a:t>
            </a:r>
            <a:r>
              <a:rPr lang="en-US" dirty="0">
                <a:solidFill>
                  <a:srgbClr val="0085AD"/>
                </a:solidFill>
              </a:rPr>
              <a:t>|</a:t>
            </a:r>
            <a:endParaRPr lang="en-US" dirty="0"/>
          </a:p>
        </p:txBody>
      </p:sp>
      <p:sp>
        <p:nvSpPr>
          <p:cNvPr id="6" name="Slide Number Placeholder 5"/>
          <p:cNvSpPr>
            <a:spLocks noGrp="1"/>
          </p:cNvSpPr>
          <p:nvPr>
            <p:ph type="sldNum" sz="quarter" idx="12"/>
          </p:nvPr>
        </p:nvSpPr>
        <p:spPr/>
        <p:txBody>
          <a:bodyPr/>
          <a:lstStyle/>
          <a:p>
            <a:fld id="{D830EE09-6A30-E74F-9445-C567BB603FC0}" type="slidenum">
              <a:rPr lang="en-US" smtClean="0"/>
              <a:t>‹#›</a:t>
            </a:fld>
            <a:endParaRPr lang="en-US" dirty="0"/>
          </a:p>
        </p:txBody>
      </p:sp>
      <p:cxnSp>
        <p:nvCxnSpPr>
          <p:cNvPr id="14" name="Straight Connector 13"/>
          <p:cNvCxnSpPr/>
          <p:nvPr userDrawn="1"/>
        </p:nvCxnSpPr>
        <p:spPr>
          <a:xfrm>
            <a:off x="891239" y="1331867"/>
            <a:ext cx="287176" cy="0"/>
          </a:xfrm>
          <a:prstGeom prst="line">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19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1 col 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1">
                <a:solidFill>
                  <a:schemeClr val="accent2"/>
                </a:solidFill>
              </a:defRPr>
            </a:lvl1pPr>
            <a:lvl2pPr marL="152388" indent="-152388">
              <a:buFont typeface="Calibri" panose="020F0502020204030204" pitchFamily="34" charset="0"/>
              <a:buChar char="+"/>
              <a:defRPr>
                <a:solidFill>
                  <a:schemeClr val="accent4">
                    <a:lumMod val="75000"/>
                  </a:schemeClr>
                </a:solidFill>
              </a:defRPr>
            </a:lvl2pPr>
            <a:lvl3pPr marL="302660" indent="-152388">
              <a:buFont typeface="Arial" panose="020B0604020202020204" pitchFamily="34" charset="0"/>
              <a:buChar char="•"/>
              <a:defRPr>
                <a:solidFill>
                  <a:schemeClr val="accent4">
                    <a:lumMod val="75000"/>
                  </a:schemeClr>
                </a:solidFill>
              </a:defRPr>
            </a:lvl3pPr>
            <a:lvl4pPr marL="452931" indent="-158739">
              <a:buFont typeface="Wingdings" panose="05000000000000000000" pitchFamily="2" charset="2"/>
              <a:buChar char="§"/>
              <a:defRPr>
                <a:solidFill>
                  <a:schemeClr val="accent4">
                    <a:lumMod val="75000"/>
                  </a:schemeClr>
                </a:solidFill>
              </a:defRPr>
            </a:lvl4pPr>
            <a:lvl5pPr marL="615903" indent="-154505">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TACTILE MEDICAL </a:t>
            </a:r>
            <a:r>
              <a:rPr lang="en-US" dirty="0">
                <a:solidFill>
                  <a:srgbClr val="0085AD"/>
                </a:solidFill>
              </a:rPr>
              <a:t>|</a:t>
            </a:r>
            <a:endParaRPr lang="en-US" dirty="0"/>
          </a:p>
        </p:txBody>
      </p:sp>
      <p:sp>
        <p:nvSpPr>
          <p:cNvPr id="6" name="Slide Number Placeholder 5"/>
          <p:cNvSpPr>
            <a:spLocks noGrp="1"/>
          </p:cNvSpPr>
          <p:nvPr>
            <p:ph type="sldNum" sz="quarter" idx="12"/>
          </p:nvPr>
        </p:nvSpPr>
        <p:spPr/>
        <p:txBody>
          <a:bodyPr/>
          <a:lstStyle/>
          <a:p>
            <a:fld id="{D830EE09-6A30-E74F-9445-C567BB603FC0}" type="slidenum">
              <a:rPr lang="en-US" smtClean="0"/>
              <a:t>‹#›</a:t>
            </a:fld>
            <a:endParaRPr lang="en-US" dirty="0"/>
          </a:p>
        </p:txBody>
      </p:sp>
      <p:cxnSp>
        <p:nvCxnSpPr>
          <p:cNvPr id="14" name="Straight Connector 13"/>
          <p:cNvCxnSpPr/>
          <p:nvPr userDrawn="1"/>
        </p:nvCxnSpPr>
        <p:spPr>
          <a:xfrm>
            <a:off x="891239" y="1331867"/>
            <a:ext cx="287176" cy="0"/>
          </a:xfrm>
          <a:prstGeom prst="line">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6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2 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57116" y="1454760"/>
            <a:ext cx="5175264" cy="4525963"/>
          </a:xfrm>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TACTILE MEDICAL </a:t>
            </a:r>
            <a:r>
              <a:rPr lang="en-US" dirty="0">
                <a:solidFill>
                  <a:srgbClr val="0085AD"/>
                </a:solidFill>
              </a:rPr>
              <a:t>|</a:t>
            </a:r>
            <a:endParaRPr lang="en-US" dirty="0"/>
          </a:p>
        </p:txBody>
      </p:sp>
      <p:sp>
        <p:nvSpPr>
          <p:cNvPr id="6" name="Slide Number Placeholder 5"/>
          <p:cNvSpPr>
            <a:spLocks noGrp="1"/>
          </p:cNvSpPr>
          <p:nvPr>
            <p:ph type="sldNum" sz="quarter" idx="12"/>
          </p:nvPr>
        </p:nvSpPr>
        <p:spPr/>
        <p:txBody>
          <a:bodyPr/>
          <a:lstStyle/>
          <a:p>
            <a:fld id="{D830EE09-6A30-E74F-9445-C567BB603FC0}" type="slidenum">
              <a:rPr lang="en-US" smtClean="0"/>
              <a:t>‹#›</a:t>
            </a:fld>
            <a:endParaRPr lang="en-US" dirty="0"/>
          </a:p>
        </p:txBody>
      </p:sp>
      <p:cxnSp>
        <p:nvCxnSpPr>
          <p:cNvPr id="14" name="Straight Connector 13"/>
          <p:cNvCxnSpPr/>
          <p:nvPr userDrawn="1"/>
        </p:nvCxnSpPr>
        <p:spPr>
          <a:xfrm>
            <a:off x="891239" y="1331867"/>
            <a:ext cx="287176" cy="0"/>
          </a:xfrm>
          <a:prstGeom prst="line">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6233159" y="1454760"/>
            <a:ext cx="5175264" cy="4525963"/>
          </a:xfrm>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537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CCD258-8792-466E-8801-6D0471E76D10}"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D7954A-A181-40C3-8D80-008A49DE1C50}" type="slidenum">
              <a:rPr lang="en-US" smtClean="0"/>
              <a:t>‹#›</a:t>
            </a:fld>
            <a:endParaRPr lang="en-US"/>
          </a:p>
        </p:txBody>
      </p:sp>
    </p:spTree>
    <p:extLst>
      <p:ext uri="{BB962C8B-B14F-4D97-AF65-F5344CB8AC3E}">
        <p14:creationId xmlns:p14="http://schemas.microsoft.com/office/powerpoint/2010/main" val="2538397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2 col 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57115" y="1454760"/>
            <a:ext cx="5181600" cy="4525963"/>
          </a:xfrm>
        </p:spPr>
        <p:txBody>
          <a:bodyPr/>
          <a:lstStyle>
            <a:lvl1pPr>
              <a:defRPr b="1">
                <a:solidFill>
                  <a:schemeClr val="accent2"/>
                </a:solidFill>
              </a:defRPr>
            </a:lvl1pPr>
            <a:lvl2pPr marL="152388" indent="-152388">
              <a:buFont typeface="Calibri" panose="020F0502020204030204" pitchFamily="34" charset="0"/>
              <a:buChar char="+"/>
              <a:defRPr>
                <a:solidFill>
                  <a:schemeClr val="accent4">
                    <a:lumMod val="75000"/>
                  </a:schemeClr>
                </a:solidFill>
              </a:defRPr>
            </a:lvl2pPr>
            <a:lvl3pPr marL="302660" indent="-152388">
              <a:buFont typeface="Arial" panose="020B0604020202020204" pitchFamily="34" charset="0"/>
              <a:buChar char="•"/>
              <a:defRPr>
                <a:solidFill>
                  <a:schemeClr val="accent4">
                    <a:lumMod val="75000"/>
                  </a:schemeClr>
                </a:solidFill>
              </a:defRPr>
            </a:lvl3pPr>
            <a:lvl4pPr marL="452931" indent="-158739">
              <a:buFont typeface="Wingdings" panose="05000000000000000000" pitchFamily="2" charset="2"/>
              <a:buChar char="§"/>
              <a:defRPr>
                <a:solidFill>
                  <a:schemeClr val="accent4">
                    <a:lumMod val="75000"/>
                  </a:schemeClr>
                </a:solidFill>
              </a:defRPr>
            </a:lvl4pPr>
            <a:lvl5pPr marL="615903" indent="-154505">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TACTILE MEDICAL </a:t>
            </a:r>
            <a:r>
              <a:rPr lang="en-US" dirty="0">
                <a:solidFill>
                  <a:srgbClr val="0085AD"/>
                </a:solidFill>
              </a:rPr>
              <a:t>|</a:t>
            </a:r>
            <a:endParaRPr lang="en-US" dirty="0"/>
          </a:p>
        </p:txBody>
      </p:sp>
      <p:sp>
        <p:nvSpPr>
          <p:cNvPr id="6" name="Slide Number Placeholder 5"/>
          <p:cNvSpPr>
            <a:spLocks noGrp="1"/>
          </p:cNvSpPr>
          <p:nvPr>
            <p:ph type="sldNum" sz="quarter" idx="12"/>
          </p:nvPr>
        </p:nvSpPr>
        <p:spPr/>
        <p:txBody>
          <a:bodyPr/>
          <a:lstStyle/>
          <a:p>
            <a:fld id="{D830EE09-6A30-E74F-9445-C567BB603FC0}" type="slidenum">
              <a:rPr lang="en-US" smtClean="0"/>
              <a:t>‹#›</a:t>
            </a:fld>
            <a:endParaRPr lang="en-US" dirty="0"/>
          </a:p>
        </p:txBody>
      </p:sp>
      <p:cxnSp>
        <p:nvCxnSpPr>
          <p:cNvPr id="14" name="Straight Connector 13"/>
          <p:cNvCxnSpPr/>
          <p:nvPr userDrawn="1"/>
        </p:nvCxnSpPr>
        <p:spPr>
          <a:xfrm>
            <a:off x="891239" y="1331867"/>
            <a:ext cx="287176" cy="0"/>
          </a:xfrm>
          <a:prstGeom prst="line">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6233157" y="1454760"/>
            <a:ext cx="5181600" cy="4525963"/>
          </a:xfrm>
        </p:spPr>
        <p:txBody>
          <a:bodyPr/>
          <a:lstStyle>
            <a:lvl1pPr>
              <a:defRPr b="1">
                <a:solidFill>
                  <a:schemeClr val="accent2"/>
                </a:solidFill>
              </a:defRPr>
            </a:lvl1pPr>
            <a:lvl2pPr marL="152388" indent="-152388">
              <a:buFont typeface="Calibri" panose="020F0502020204030204" pitchFamily="34" charset="0"/>
              <a:buChar char="+"/>
              <a:defRPr>
                <a:solidFill>
                  <a:schemeClr val="accent4">
                    <a:lumMod val="75000"/>
                  </a:schemeClr>
                </a:solidFill>
              </a:defRPr>
            </a:lvl2pPr>
            <a:lvl3pPr marL="302660" indent="-152388">
              <a:buFont typeface="Arial" panose="020B0604020202020204" pitchFamily="34" charset="0"/>
              <a:buChar char="•"/>
              <a:defRPr>
                <a:solidFill>
                  <a:schemeClr val="accent4">
                    <a:lumMod val="75000"/>
                  </a:schemeClr>
                </a:solidFill>
              </a:defRPr>
            </a:lvl3pPr>
            <a:lvl4pPr marL="452931" indent="-158739">
              <a:buFont typeface="Wingdings" panose="05000000000000000000" pitchFamily="2" charset="2"/>
              <a:buChar char="§"/>
              <a:defRPr>
                <a:solidFill>
                  <a:schemeClr val="accent4">
                    <a:lumMod val="75000"/>
                  </a:schemeClr>
                </a:solidFill>
              </a:defRPr>
            </a:lvl4pPr>
            <a:lvl5pPr marL="615903" indent="-154505">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11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solidFill>
                  <a:srgbClr val="0085AD"/>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accent4">
                    <a:lumMod val="75000"/>
                  </a:schemeClr>
                </a:solidFill>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r>
              <a:rPr lang="en-US" dirty="0"/>
              <a:t>TACTILE MEDICAL </a:t>
            </a:r>
            <a:r>
              <a:rPr lang="en-US" dirty="0">
                <a:solidFill>
                  <a:srgbClr val="0085AD"/>
                </a:solidFill>
              </a:rPr>
              <a:t>|</a:t>
            </a:r>
            <a:endParaRPr lang="en-US" dirty="0"/>
          </a:p>
        </p:txBody>
      </p:sp>
      <p:sp>
        <p:nvSpPr>
          <p:cNvPr id="6" name="Slide Number Placeholder 5"/>
          <p:cNvSpPr>
            <a:spLocks noGrp="1"/>
          </p:cNvSpPr>
          <p:nvPr>
            <p:ph type="sldNum" sz="quarter" idx="12"/>
          </p:nvPr>
        </p:nvSpPr>
        <p:spPr/>
        <p:txBody>
          <a:bodyPr/>
          <a:lstStyle/>
          <a:p>
            <a:fld id="{D830EE09-6A30-E74F-9445-C567BB603FC0}" type="slidenum">
              <a:rPr lang="en-US" smtClean="0"/>
              <a:t>‹#›</a:t>
            </a:fld>
            <a:endParaRPr lang="en-US" dirty="0"/>
          </a:p>
        </p:txBody>
      </p:sp>
    </p:spTree>
    <p:extLst>
      <p:ext uri="{BB962C8B-B14F-4D97-AF65-F5344CB8AC3E}">
        <p14:creationId xmlns:p14="http://schemas.microsoft.com/office/powerpoint/2010/main" val="359187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TACTILE MEDICAL </a:t>
            </a:r>
            <a:r>
              <a:rPr lang="en-US" dirty="0">
                <a:solidFill>
                  <a:srgbClr val="0085AD"/>
                </a:solidFill>
              </a:rPr>
              <a:t>|</a:t>
            </a:r>
            <a:endParaRPr lang="en-US" dirty="0"/>
          </a:p>
        </p:txBody>
      </p:sp>
      <p:sp>
        <p:nvSpPr>
          <p:cNvPr id="5" name="Slide Number Placeholder 4"/>
          <p:cNvSpPr>
            <a:spLocks noGrp="1"/>
          </p:cNvSpPr>
          <p:nvPr>
            <p:ph type="sldNum" sz="quarter" idx="12"/>
          </p:nvPr>
        </p:nvSpPr>
        <p:spPr/>
        <p:txBody>
          <a:bodyPr/>
          <a:lstStyle/>
          <a:p>
            <a:fld id="{D830EE09-6A30-E74F-9445-C567BB603FC0}" type="slidenum">
              <a:rPr lang="en-US" smtClean="0"/>
              <a:t>‹#›</a:t>
            </a:fld>
            <a:endParaRPr lang="en-US" dirty="0"/>
          </a:p>
        </p:txBody>
      </p:sp>
    </p:spTree>
    <p:extLst>
      <p:ext uri="{BB962C8B-B14F-4D97-AF65-F5344CB8AC3E}">
        <p14:creationId xmlns:p14="http://schemas.microsoft.com/office/powerpoint/2010/main" val="32326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TACTILE MEDICAL </a:t>
            </a:r>
            <a:r>
              <a:rPr lang="en-US" dirty="0">
                <a:solidFill>
                  <a:srgbClr val="0085AD"/>
                </a:solidFill>
              </a:rPr>
              <a:t>|</a:t>
            </a:r>
            <a:endParaRPr lang="en-US" dirty="0"/>
          </a:p>
        </p:txBody>
      </p:sp>
      <p:sp>
        <p:nvSpPr>
          <p:cNvPr id="5" name="Slide Number Placeholder 4"/>
          <p:cNvSpPr>
            <a:spLocks noGrp="1"/>
          </p:cNvSpPr>
          <p:nvPr>
            <p:ph type="sldNum" sz="quarter" idx="12"/>
          </p:nvPr>
        </p:nvSpPr>
        <p:spPr/>
        <p:txBody>
          <a:bodyPr/>
          <a:lstStyle/>
          <a:p>
            <a:fld id="{D830EE09-6A30-E74F-9445-C567BB603FC0}" type="slidenum">
              <a:rPr lang="en-US" smtClean="0"/>
              <a:t>‹#›</a:t>
            </a:fld>
            <a:endParaRPr lang="en-US" dirty="0"/>
          </a:p>
        </p:txBody>
      </p:sp>
      <p:sp>
        <p:nvSpPr>
          <p:cNvPr id="9" name="Picture Placeholder 8"/>
          <p:cNvSpPr>
            <a:spLocks noGrp="1"/>
          </p:cNvSpPr>
          <p:nvPr>
            <p:ph type="pic" sz="quarter" idx="13"/>
          </p:nvPr>
        </p:nvSpPr>
        <p:spPr>
          <a:xfrm>
            <a:off x="757768" y="1405470"/>
            <a:ext cx="10507133" cy="4804833"/>
          </a:xfrm>
        </p:spPr>
        <p:txBody>
          <a:bodyPr/>
          <a:lstStyle>
            <a:lvl1pPr>
              <a:defRPr>
                <a:solidFill>
                  <a:schemeClr val="accent4">
                    <a:lumMod val="75000"/>
                  </a:schemeClr>
                </a:solidFill>
              </a:defRPr>
            </a:lvl1pPr>
          </a:lstStyle>
          <a:p>
            <a:endParaRPr lang="en-US" dirty="0"/>
          </a:p>
        </p:txBody>
      </p:sp>
    </p:spTree>
    <p:extLst>
      <p:ext uri="{BB962C8B-B14F-4D97-AF65-F5344CB8AC3E}">
        <p14:creationId xmlns:p14="http://schemas.microsoft.com/office/powerpoint/2010/main" val="138124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TACTILE MEDICAL </a:t>
            </a:r>
            <a:r>
              <a:rPr lang="en-US" dirty="0">
                <a:solidFill>
                  <a:srgbClr val="0085AD"/>
                </a:solidFill>
              </a:rPr>
              <a:t>|</a:t>
            </a:r>
            <a:endParaRPr lang="en-US" dirty="0"/>
          </a:p>
        </p:txBody>
      </p:sp>
      <p:sp>
        <p:nvSpPr>
          <p:cNvPr id="4" name="Slide Number Placeholder 3"/>
          <p:cNvSpPr>
            <a:spLocks noGrp="1"/>
          </p:cNvSpPr>
          <p:nvPr>
            <p:ph type="sldNum" sz="quarter" idx="12"/>
          </p:nvPr>
        </p:nvSpPr>
        <p:spPr/>
        <p:txBody>
          <a:bodyPr/>
          <a:lstStyle/>
          <a:p>
            <a:fld id="{D830EE09-6A30-E74F-9445-C567BB603FC0}" type="slidenum">
              <a:rPr lang="en-US" smtClean="0"/>
              <a:t>‹#›</a:t>
            </a:fld>
            <a:endParaRPr lang="en-US" dirty="0"/>
          </a:p>
        </p:txBody>
      </p:sp>
    </p:spTree>
    <p:extLst>
      <p:ext uri="{BB962C8B-B14F-4D97-AF65-F5344CB8AC3E}">
        <p14:creationId xmlns:p14="http://schemas.microsoft.com/office/powerpoint/2010/main" val="173013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tally 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a:endParaRPr lang="en-US" sz="2400" dirty="0"/>
          </a:p>
        </p:txBody>
      </p:sp>
      <p:sp>
        <p:nvSpPr>
          <p:cNvPr id="3" name="Slide Number Placeholder 3"/>
          <p:cNvSpPr>
            <a:spLocks noGrp="1"/>
          </p:cNvSpPr>
          <p:nvPr>
            <p:ph type="sldNum" sz="quarter" idx="12"/>
          </p:nvPr>
        </p:nvSpPr>
        <p:spPr>
          <a:xfrm>
            <a:off x="11785599" y="6608330"/>
            <a:ext cx="330720" cy="249673"/>
          </a:xfrm>
        </p:spPr>
        <p:txBody>
          <a:bodyPr/>
          <a:lstStyle>
            <a:lvl1pPr>
              <a:defRPr>
                <a:solidFill>
                  <a:schemeClr val="tx2"/>
                </a:solidFill>
              </a:defRPr>
            </a:lvl1pPr>
          </a:lstStyle>
          <a:p>
            <a:fld id="{D830EE09-6A30-E74F-9445-C567BB603FC0}" type="slidenum">
              <a:rPr lang="en-US" smtClean="0"/>
              <a:pPr/>
              <a:t>‹#›</a:t>
            </a:fld>
            <a:endParaRPr lang="en-US" dirty="0"/>
          </a:p>
        </p:txBody>
      </p:sp>
    </p:spTree>
    <p:extLst>
      <p:ext uri="{BB962C8B-B14F-4D97-AF65-F5344CB8AC3E}">
        <p14:creationId xmlns:p14="http://schemas.microsoft.com/office/powerpoint/2010/main" val="266857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219200"/>
            <a:ext cx="10972800" cy="4953000"/>
          </a:xfrm>
          <a:prstGeom prst="rect">
            <a:avLst/>
          </a:prstGeom>
        </p:spPr>
        <p:txBody>
          <a:bodyPr/>
          <a:lstStyle>
            <a:lvl1pPr>
              <a:defRPr>
                <a:solidFill>
                  <a:srgbClr val="545857"/>
                </a:solidFill>
              </a:defRPr>
            </a:lvl1pPr>
            <a:lvl2pPr>
              <a:defRPr>
                <a:solidFill>
                  <a:srgbClr val="545857"/>
                </a:solidFill>
              </a:defRPr>
            </a:lvl2pPr>
            <a:lvl3pPr>
              <a:defRPr>
                <a:solidFill>
                  <a:srgbClr val="545857"/>
                </a:solidFill>
              </a:defRPr>
            </a:lvl3pPr>
            <a:lvl4pPr>
              <a:defRPr>
                <a:solidFill>
                  <a:srgbClr val="545857"/>
                </a:solidFill>
              </a:defRPr>
            </a:lvl4pPr>
            <a:lvl5pPr>
              <a:defRPr>
                <a:solidFill>
                  <a:srgbClr val="54585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bwMode="auto">
          <a:xfrm>
            <a:off x="448581" y="33109"/>
            <a:ext cx="10117819" cy="8050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2800"/>
            </a:lvl1pPr>
          </a:lstStyle>
          <a:p>
            <a:pPr lvl="0"/>
            <a:r>
              <a:rPr lang="en-US" dirty="0"/>
              <a:t>Click to edit Master title style</a:t>
            </a:r>
          </a:p>
        </p:txBody>
      </p:sp>
      <p:sp>
        <p:nvSpPr>
          <p:cNvPr id="8" name="Slide Number Placeholder 5"/>
          <p:cNvSpPr>
            <a:spLocks noGrp="1"/>
          </p:cNvSpPr>
          <p:nvPr>
            <p:ph type="sldNum" sz="quarter" idx="4"/>
          </p:nvPr>
        </p:nvSpPr>
        <p:spPr>
          <a:xfrm>
            <a:off x="465282" y="6356351"/>
            <a:ext cx="1102916"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EDE02F3A-AF0F-4668-A08D-3375A5DF41ED}" type="slidenum">
              <a:rPr lang="en-US" smtClean="0"/>
              <a:t>‹#›</a:t>
            </a:fld>
            <a:endParaRPr lang="en-US"/>
          </a:p>
        </p:txBody>
      </p:sp>
      <p:sp>
        <p:nvSpPr>
          <p:cNvPr id="5" name="Rectangle 4"/>
          <p:cNvSpPr/>
          <p:nvPr userDrawn="1"/>
        </p:nvSpPr>
        <p:spPr>
          <a:xfrm>
            <a:off x="10566400" y="6248400"/>
            <a:ext cx="1625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491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6864096"/>
          </a:xfrm>
          <a:prstGeom prst="rect">
            <a:avLst/>
          </a:prstGeom>
          <a:solidFill>
            <a:srgbClr val="F1F1F1"/>
          </a:solidFill>
          <a:ln>
            <a:noFill/>
          </a:ln>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a:endParaRPr lang="en-US" sz="2400" dirty="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0187" y="4148744"/>
            <a:ext cx="3215796" cy="2484933"/>
          </a:xfrm>
          <a:prstGeom prst="rect">
            <a:avLst/>
          </a:prstGeom>
        </p:spPr>
      </p:pic>
      <p:sp>
        <p:nvSpPr>
          <p:cNvPr id="2" name="Title 1"/>
          <p:cNvSpPr>
            <a:spLocks noGrp="1"/>
          </p:cNvSpPr>
          <p:nvPr>
            <p:ph type="ctrTitle"/>
          </p:nvPr>
        </p:nvSpPr>
        <p:spPr>
          <a:xfrm>
            <a:off x="1350573" y="1052911"/>
            <a:ext cx="10363200" cy="1470025"/>
          </a:xfrm>
        </p:spPr>
        <p:txBody>
          <a:bodyPr>
            <a:normAutofit/>
          </a:bodyPr>
          <a:lstStyle>
            <a:lvl1pPr>
              <a:defRPr sz="3200" b="0" spc="133">
                <a:solidFill>
                  <a:schemeClr val="accent1"/>
                </a:solidFill>
              </a:defRPr>
            </a:lvl1pPr>
          </a:lstStyle>
          <a:p>
            <a:r>
              <a:rPr lang="en-US" dirty="0"/>
              <a:t>Click to edit Master title style</a:t>
            </a:r>
          </a:p>
        </p:txBody>
      </p:sp>
      <p:sp>
        <p:nvSpPr>
          <p:cNvPr id="3" name="Subtitle 2"/>
          <p:cNvSpPr>
            <a:spLocks noGrp="1"/>
          </p:cNvSpPr>
          <p:nvPr>
            <p:ph type="subTitle" idx="1" hasCustomPrompt="1"/>
          </p:nvPr>
        </p:nvSpPr>
        <p:spPr>
          <a:xfrm>
            <a:off x="1324942" y="4900179"/>
            <a:ext cx="4845649" cy="1585252"/>
          </a:xfrm>
        </p:spPr>
        <p:txBody>
          <a:bodyPr anchor="b">
            <a:normAutofit/>
          </a:bodyPr>
          <a:lstStyle>
            <a:lvl1pPr marL="0" indent="0" algn="l">
              <a:spcBef>
                <a:spcPts val="0"/>
              </a:spcBef>
              <a:buNone/>
              <a:defRPr sz="1333" b="1" kern="800" cap="all" spc="93">
                <a:solidFill>
                  <a:srgbClr val="003B5C"/>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D830EE09-6A30-E74F-9445-C567BB603FC0}" type="slidenum">
              <a:rPr lang="en-US" smtClean="0">
                <a:solidFill>
                  <a:srgbClr val="787A7E">
                    <a:lumMod val="75000"/>
                  </a:srgbClr>
                </a:solidFill>
              </a:rPr>
              <a:pPr/>
              <a:t>‹#›</a:t>
            </a:fld>
            <a:endParaRPr lang="en-US" dirty="0">
              <a:solidFill>
                <a:srgbClr val="787A7E">
                  <a:lumMod val="75000"/>
                </a:srgbClr>
              </a:solidFill>
            </a:endParaRPr>
          </a:p>
        </p:txBody>
      </p:sp>
      <p:pic>
        <p:nvPicPr>
          <p:cNvPr id="8" name="Picture 7" descr="TAC2811_ppt_template_v03 art-1 copy.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08845" cy="6876288"/>
          </a:xfrm>
          <a:prstGeom prst="rect">
            <a:avLst/>
          </a:prstGeom>
        </p:spPr>
      </p:pic>
    </p:spTree>
    <p:extLst>
      <p:ext uri="{BB962C8B-B14F-4D97-AF65-F5344CB8AC3E}">
        <p14:creationId xmlns:p14="http://schemas.microsoft.com/office/powerpoint/2010/main" val="2425941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10" name="Rectangle 9"/>
          <p:cNvSpPr/>
          <p:nvPr userDrawn="1"/>
        </p:nvSpPr>
        <p:spPr>
          <a:xfrm>
            <a:off x="0" y="-12826"/>
            <a:ext cx="12192000" cy="6870828"/>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a:endParaRPr lang="en-US" sz="2400" dirty="0">
              <a:solidFill>
                <a:prstClr val="white"/>
              </a:solidFill>
            </a:endParaRPr>
          </a:p>
        </p:txBody>
      </p:sp>
      <p:sp>
        <p:nvSpPr>
          <p:cNvPr id="2" name="Title 1"/>
          <p:cNvSpPr>
            <a:spLocks noGrp="1"/>
          </p:cNvSpPr>
          <p:nvPr>
            <p:ph type="ctrTitle" hasCustomPrompt="1"/>
          </p:nvPr>
        </p:nvSpPr>
        <p:spPr>
          <a:xfrm>
            <a:off x="0" y="718351"/>
            <a:ext cx="12192000" cy="5323488"/>
          </a:xfrm>
        </p:spPr>
        <p:txBody>
          <a:bodyPr anchor="ctr">
            <a:normAutofit/>
          </a:bodyPr>
          <a:lstStyle>
            <a:lvl1pPr algn="ctr">
              <a:defRPr sz="2133" b="1" kern="800" cap="all" spc="1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40722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losing Page">
    <p:spTree>
      <p:nvGrpSpPr>
        <p:cNvPr id="1" name=""/>
        <p:cNvGrpSpPr/>
        <p:nvPr/>
      </p:nvGrpSpPr>
      <p:grpSpPr>
        <a:xfrm>
          <a:off x="0" y="0"/>
          <a:ext cx="0" cy="0"/>
          <a:chOff x="0" y="0"/>
          <a:chExt cx="0" cy="0"/>
        </a:xfrm>
      </p:grpSpPr>
      <p:sp>
        <p:nvSpPr>
          <p:cNvPr id="10" name="Rectangle 9"/>
          <p:cNvSpPr/>
          <p:nvPr userDrawn="1"/>
        </p:nvSpPr>
        <p:spPr>
          <a:xfrm>
            <a:off x="0" y="-12826"/>
            <a:ext cx="12192000" cy="6870828"/>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a:endParaRPr lang="en-US" sz="2400" dirty="0">
              <a:solidFill>
                <a:prstClr val="white"/>
              </a:solidFill>
            </a:endParaRPr>
          </a:p>
        </p:txBody>
      </p:sp>
      <p:pic>
        <p:nvPicPr>
          <p:cNvPr id="4" name="Picture 3" descr="TAC2811_ppt_template_v03 art-9 cop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78945" y="5312438"/>
            <a:ext cx="1926620" cy="1111511"/>
          </a:xfrm>
          <a:prstGeom prst="rect">
            <a:avLst/>
          </a:prstGeom>
        </p:spPr>
      </p:pic>
      <p:sp>
        <p:nvSpPr>
          <p:cNvPr id="5" name="TextBox 4"/>
          <p:cNvSpPr txBox="1"/>
          <p:nvPr userDrawn="1"/>
        </p:nvSpPr>
        <p:spPr>
          <a:xfrm>
            <a:off x="469619" y="5300246"/>
            <a:ext cx="6863085" cy="1157234"/>
          </a:xfrm>
          <a:prstGeom prst="rect">
            <a:avLst/>
          </a:prstGeom>
          <a:noFill/>
        </p:spPr>
        <p:txBody>
          <a:bodyPr wrap="square" lIns="121915" tIns="60957" rIns="121915" bIns="60957" rtlCol="0">
            <a:spAutoFit/>
          </a:bodyPr>
          <a:lstStyle/>
          <a:p>
            <a:pPr>
              <a:lnSpc>
                <a:spcPct val="140000"/>
              </a:lnSpc>
            </a:pPr>
            <a:r>
              <a:rPr lang="en-US" sz="1600" b="1" kern="700" spc="67" dirty="0">
                <a:solidFill>
                  <a:srgbClr val="0085AD"/>
                </a:solidFill>
              </a:rPr>
              <a:t>+</a:t>
            </a:r>
            <a:r>
              <a:rPr lang="en-US" sz="1600" b="1" kern="700" spc="67" dirty="0">
                <a:solidFill>
                  <a:prstClr val="white"/>
                </a:solidFill>
              </a:rPr>
              <a:t> 1331 TYLER STREET NE, SUITE 200 MPLS, MN 55413</a:t>
            </a:r>
          </a:p>
          <a:p>
            <a:pPr>
              <a:lnSpc>
                <a:spcPct val="140000"/>
              </a:lnSpc>
            </a:pPr>
            <a:r>
              <a:rPr lang="en-US" sz="1600" b="1" kern="700" spc="67" dirty="0">
                <a:solidFill>
                  <a:srgbClr val="0085AD"/>
                </a:solidFill>
              </a:rPr>
              <a:t>+</a:t>
            </a:r>
            <a:r>
              <a:rPr lang="en-US" sz="1600" b="1" kern="700" spc="67" dirty="0">
                <a:solidFill>
                  <a:prstClr val="white"/>
                </a:solidFill>
              </a:rPr>
              <a:t> WWW.TACTILEMEDICAL.COM</a:t>
            </a:r>
          </a:p>
          <a:p>
            <a:pPr>
              <a:lnSpc>
                <a:spcPct val="140000"/>
              </a:lnSpc>
            </a:pPr>
            <a:r>
              <a:rPr lang="en-US" sz="1600" b="1" kern="700" spc="67" dirty="0">
                <a:solidFill>
                  <a:srgbClr val="0085AD"/>
                </a:solidFill>
              </a:rPr>
              <a:t>+</a:t>
            </a:r>
            <a:r>
              <a:rPr lang="en-US" sz="1600" b="1" kern="700" spc="67" dirty="0">
                <a:solidFill>
                  <a:prstClr val="white"/>
                </a:solidFill>
              </a:rPr>
              <a:t> 612.355.5100</a:t>
            </a:r>
          </a:p>
        </p:txBody>
      </p:sp>
    </p:spTree>
    <p:extLst>
      <p:ext uri="{BB962C8B-B14F-4D97-AF65-F5344CB8AC3E}">
        <p14:creationId xmlns:p14="http://schemas.microsoft.com/office/powerpoint/2010/main" val="19349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CD258-8792-466E-8801-6D0471E76D10}" type="datetimeFigureOut">
              <a:rPr lang="en-US" smtClean="0"/>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7954A-A181-40C3-8D80-008A49DE1C50}" type="slidenum">
              <a:rPr lang="en-US" smtClean="0"/>
              <a:t>‹#›</a:t>
            </a:fld>
            <a:endParaRPr lang="en-US"/>
          </a:p>
        </p:txBody>
      </p:sp>
    </p:spTree>
    <p:extLst>
      <p:ext uri="{BB962C8B-B14F-4D97-AF65-F5344CB8AC3E}">
        <p14:creationId xmlns:p14="http://schemas.microsoft.com/office/powerpoint/2010/main" val="2476761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1 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accent4">
                    <a:lumMod val="75000"/>
                  </a:schemeClr>
                </a:solidFill>
              </a:defRPr>
            </a:lvl1pPr>
          </a:lstStyle>
          <a:p>
            <a:fld id="{D830EE09-6A30-E74F-9445-C567BB603FC0}" type="slidenum">
              <a:rPr lang="en-US" smtClean="0">
                <a:solidFill>
                  <a:srgbClr val="787A7E">
                    <a:lumMod val="75000"/>
                  </a:srgbClr>
                </a:solidFill>
              </a:rPr>
              <a:pPr/>
              <a:t>‹#›</a:t>
            </a:fld>
            <a:endParaRPr lang="en-US" dirty="0">
              <a:solidFill>
                <a:srgbClr val="787A7E">
                  <a:lumMod val="75000"/>
                </a:srgbClr>
              </a:solidFill>
            </a:endParaRPr>
          </a:p>
        </p:txBody>
      </p:sp>
      <p:cxnSp>
        <p:nvCxnSpPr>
          <p:cNvPr id="14" name="Straight Connector 13"/>
          <p:cNvCxnSpPr/>
          <p:nvPr userDrawn="1"/>
        </p:nvCxnSpPr>
        <p:spPr>
          <a:xfrm>
            <a:off x="891239" y="1331867"/>
            <a:ext cx="287176" cy="0"/>
          </a:xfrm>
          <a:prstGeom prst="line">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381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1 col 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1">
                <a:solidFill>
                  <a:schemeClr val="accent2"/>
                </a:solidFill>
              </a:defRPr>
            </a:lvl1pPr>
            <a:lvl2pPr marL="152388" indent="-152388">
              <a:buFont typeface="Calibri" panose="020F0502020204030204" pitchFamily="34" charset="0"/>
              <a:buChar char="+"/>
              <a:defRPr>
                <a:solidFill>
                  <a:schemeClr val="accent4">
                    <a:lumMod val="75000"/>
                  </a:schemeClr>
                </a:solidFill>
              </a:defRPr>
            </a:lvl2pPr>
            <a:lvl3pPr marL="302660" indent="-152388">
              <a:buFont typeface="Arial" panose="020B0604020202020204" pitchFamily="34" charset="0"/>
              <a:buChar char="•"/>
              <a:defRPr>
                <a:solidFill>
                  <a:schemeClr val="accent4">
                    <a:lumMod val="75000"/>
                  </a:schemeClr>
                </a:solidFill>
              </a:defRPr>
            </a:lvl3pPr>
            <a:lvl4pPr marL="452931" indent="-158739">
              <a:buFont typeface="Wingdings" panose="05000000000000000000" pitchFamily="2" charset="2"/>
              <a:buChar char="§"/>
              <a:defRPr>
                <a:solidFill>
                  <a:schemeClr val="accent4">
                    <a:lumMod val="75000"/>
                  </a:schemeClr>
                </a:solidFill>
              </a:defRPr>
            </a:lvl4pPr>
            <a:lvl5pPr marL="615903" indent="-154505">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accent4">
                    <a:lumMod val="75000"/>
                  </a:schemeClr>
                </a:solidFill>
              </a:defRPr>
            </a:lvl1pPr>
          </a:lstStyle>
          <a:p>
            <a:fld id="{D830EE09-6A30-E74F-9445-C567BB603FC0}" type="slidenum">
              <a:rPr lang="en-US" smtClean="0">
                <a:solidFill>
                  <a:srgbClr val="787A7E">
                    <a:lumMod val="75000"/>
                  </a:srgbClr>
                </a:solidFill>
              </a:rPr>
              <a:pPr/>
              <a:t>‹#›</a:t>
            </a:fld>
            <a:endParaRPr lang="en-US" dirty="0">
              <a:solidFill>
                <a:srgbClr val="787A7E">
                  <a:lumMod val="75000"/>
                </a:srgbClr>
              </a:solidFill>
            </a:endParaRPr>
          </a:p>
        </p:txBody>
      </p:sp>
      <p:cxnSp>
        <p:nvCxnSpPr>
          <p:cNvPr id="14" name="Straight Connector 13"/>
          <p:cNvCxnSpPr/>
          <p:nvPr userDrawn="1"/>
        </p:nvCxnSpPr>
        <p:spPr>
          <a:xfrm>
            <a:off x="891239" y="1331867"/>
            <a:ext cx="287176" cy="0"/>
          </a:xfrm>
          <a:prstGeom prst="line">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425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2 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57116" y="1454760"/>
            <a:ext cx="5175264" cy="4525963"/>
          </a:xfrm>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accent4">
                    <a:lumMod val="75000"/>
                  </a:schemeClr>
                </a:solidFill>
              </a:defRPr>
            </a:lvl1pPr>
          </a:lstStyle>
          <a:p>
            <a:fld id="{D830EE09-6A30-E74F-9445-C567BB603FC0}" type="slidenum">
              <a:rPr lang="en-US" smtClean="0">
                <a:solidFill>
                  <a:srgbClr val="787A7E">
                    <a:lumMod val="75000"/>
                  </a:srgbClr>
                </a:solidFill>
              </a:rPr>
              <a:pPr/>
              <a:t>‹#›</a:t>
            </a:fld>
            <a:endParaRPr lang="en-US" dirty="0">
              <a:solidFill>
                <a:srgbClr val="787A7E">
                  <a:lumMod val="75000"/>
                </a:srgbClr>
              </a:solidFill>
            </a:endParaRPr>
          </a:p>
        </p:txBody>
      </p:sp>
      <p:cxnSp>
        <p:nvCxnSpPr>
          <p:cNvPr id="14" name="Straight Connector 13"/>
          <p:cNvCxnSpPr/>
          <p:nvPr userDrawn="1"/>
        </p:nvCxnSpPr>
        <p:spPr>
          <a:xfrm>
            <a:off x="891239" y="1331867"/>
            <a:ext cx="287176" cy="0"/>
          </a:xfrm>
          <a:prstGeom prst="line">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6233159" y="1454760"/>
            <a:ext cx="5175264" cy="4525963"/>
          </a:xfrm>
        </p:spPr>
        <p:txBody>
          <a:bodyPr/>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1277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2 col 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757115" y="1454760"/>
            <a:ext cx="5181600" cy="4525963"/>
          </a:xfrm>
        </p:spPr>
        <p:txBody>
          <a:bodyPr/>
          <a:lstStyle>
            <a:lvl1pPr>
              <a:defRPr b="1">
                <a:solidFill>
                  <a:schemeClr val="accent2"/>
                </a:solidFill>
              </a:defRPr>
            </a:lvl1pPr>
            <a:lvl2pPr marL="152388" indent="-152388">
              <a:buFont typeface="Calibri" panose="020F0502020204030204" pitchFamily="34" charset="0"/>
              <a:buChar char="+"/>
              <a:defRPr>
                <a:solidFill>
                  <a:schemeClr val="accent4">
                    <a:lumMod val="75000"/>
                  </a:schemeClr>
                </a:solidFill>
              </a:defRPr>
            </a:lvl2pPr>
            <a:lvl3pPr marL="302660" indent="-152388">
              <a:buFont typeface="Arial" panose="020B0604020202020204" pitchFamily="34" charset="0"/>
              <a:buChar char="•"/>
              <a:defRPr>
                <a:solidFill>
                  <a:schemeClr val="accent4">
                    <a:lumMod val="75000"/>
                  </a:schemeClr>
                </a:solidFill>
              </a:defRPr>
            </a:lvl3pPr>
            <a:lvl4pPr marL="452931" indent="-158739">
              <a:buFont typeface="Wingdings" panose="05000000000000000000" pitchFamily="2" charset="2"/>
              <a:buChar char="§"/>
              <a:defRPr>
                <a:solidFill>
                  <a:schemeClr val="accent4">
                    <a:lumMod val="75000"/>
                  </a:schemeClr>
                </a:solidFill>
              </a:defRPr>
            </a:lvl4pPr>
            <a:lvl5pPr marL="615903" indent="-154505">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accent4">
                    <a:lumMod val="75000"/>
                  </a:schemeClr>
                </a:solidFill>
              </a:defRPr>
            </a:lvl1pPr>
          </a:lstStyle>
          <a:p>
            <a:fld id="{D830EE09-6A30-E74F-9445-C567BB603FC0}" type="slidenum">
              <a:rPr lang="en-US" smtClean="0">
                <a:solidFill>
                  <a:srgbClr val="787A7E">
                    <a:lumMod val="75000"/>
                  </a:srgbClr>
                </a:solidFill>
              </a:rPr>
              <a:pPr/>
              <a:t>‹#›</a:t>
            </a:fld>
            <a:endParaRPr lang="en-US" dirty="0">
              <a:solidFill>
                <a:srgbClr val="787A7E">
                  <a:lumMod val="75000"/>
                </a:srgbClr>
              </a:solidFill>
            </a:endParaRPr>
          </a:p>
        </p:txBody>
      </p:sp>
      <p:cxnSp>
        <p:nvCxnSpPr>
          <p:cNvPr id="14" name="Straight Connector 13"/>
          <p:cNvCxnSpPr/>
          <p:nvPr userDrawn="1"/>
        </p:nvCxnSpPr>
        <p:spPr>
          <a:xfrm>
            <a:off x="891239" y="1331867"/>
            <a:ext cx="287176" cy="0"/>
          </a:xfrm>
          <a:prstGeom prst="line">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6233157" y="1454760"/>
            <a:ext cx="5181600" cy="4525963"/>
          </a:xfrm>
        </p:spPr>
        <p:txBody>
          <a:bodyPr/>
          <a:lstStyle>
            <a:lvl1pPr>
              <a:defRPr b="1">
                <a:solidFill>
                  <a:schemeClr val="accent2"/>
                </a:solidFill>
              </a:defRPr>
            </a:lvl1pPr>
            <a:lvl2pPr marL="152388" indent="-152388">
              <a:buFont typeface="Calibri" panose="020F0502020204030204" pitchFamily="34" charset="0"/>
              <a:buChar char="+"/>
              <a:defRPr>
                <a:solidFill>
                  <a:schemeClr val="accent4">
                    <a:lumMod val="75000"/>
                  </a:schemeClr>
                </a:solidFill>
              </a:defRPr>
            </a:lvl2pPr>
            <a:lvl3pPr marL="302660" indent="-152388">
              <a:buFont typeface="Arial" panose="020B0604020202020204" pitchFamily="34" charset="0"/>
              <a:buChar char="•"/>
              <a:defRPr>
                <a:solidFill>
                  <a:schemeClr val="accent4">
                    <a:lumMod val="75000"/>
                  </a:schemeClr>
                </a:solidFill>
              </a:defRPr>
            </a:lvl3pPr>
            <a:lvl4pPr marL="452931" indent="-158739">
              <a:buFont typeface="Wingdings" panose="05000000000000000000" pitchFamily="2" charset="2"/>
              <a:buChar char="§"/>
              <a:defRPr>
                <a:solidFill>
                  <a:schemeClr val="accent4">
                    <a:lumMod val="75000"/>
                  </a:schemeClr>
                </a:solidFill>
              </a:defRPr>
            </a:lvl4pPr>
            <a:lvl5pPr marL="615903" indent="-154505">
              <a:defRPr>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9598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solidFill>
                  <a:srgbClr val="0085AD"/>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accent4">
                    <a:lumMod val="75000"/>
                  </a:schemeClr>
                </a:solidFill>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chemeClr val="accent4">
                    <a:lumMod val="75000"/>
                  </a:schemeClr>
                </a:solidFill>
              </a:defRPr>
            </a:lvl1pPr>
          </a:lstStyle>
          <a:p>
            <a:fld id="{D830EE09-6A30-E74F-9445-C567BB603FC0}" type="slidenum">
              <a:rPr lang="en-US" smtClean="0">
                <a:solidFill>
                  <a:srgbClr val="787A7E">
                    <a:lumMod val="75000"/>
                  </a:srgbClr>
                </a:solidFill>
              </a:rPr>
              <a:pPr/>
              <a:t>‹#›</a:t>
            </a:fld>
            <a:endParaRPr lang="en-US" dirty="0">
              <a:solidFill>
                <a:srgbClr val="787A7E">
                  <a:lumMod val="75000"/>
                </a:srgbClr>
              </a:solidFill>
            </a:endParaRPr>
          </a:p>
        </p:txBody>
      </p:sp>
    </p:spTree>
    <p:extLst>
      <p:ext uri="{BB962C8B-B14F-4D97-AF65-F5344CB8AC3E}">
        <p14:creationId xmlns:p14="http://schemas.microsoft.com/office/powerpoint/2010/main" val="608623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solidFill>
                  <a:schemeClr val="accent4">
                    <a:lumMod val="75000"/>
                  </a:schemeClr>
                </a:solidFill>
              </a:defRPr>
            </a:lvl1pPr>
          </a:lstStyle>
          <a:p>
            <a:fld id="{D830EE09-6A30-E74F-9445-C567BB603FC0}" type="slidenum">
              <a:rPr lang="en-US" smtClean="0">
                <a:solidFill>
                  <a:srgbClr val="787A7E">
                    <a:lumMod val="75000"/>
                  </a:srgbClr>
                </a:solidFill>
              </a:rPr>
              <a:pPr/>
              <a:t>‹#›</a:t>
            </a:fld>
            <a:endParaRPr lang="en-US" dirty="0">
              <a:solidFill>
                <a:srgbClr val="787A7E">
                  <a:lumMod val="75000"/>
                </a:srgbClr>
              </a:solidFill>
            </a:endParaRPr>
          </a:p>
        </p:txBody>
      </p:sp>
    </p:spTree>
    <p:extLst>
      <p:ext uri="{BB962C8B-B14F-4D97-AF65-F5344CB8AC3E}">
        <p14:creationId xmlns:p14="http://schemas.microsoft.com/office/powerpoint/2010/main" val="301761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solidFill>
                  <a:schemeClr val="accent4">
                    <a:lumMod val="75000"/>
                  </a:schemeClr>
                </a:solidFill>
              </a:defRPr>
            </a:lvl1pPr>
          </a:lstStyle>
          <a:p>
            <a:fld id="{D830EE09-6A30-E74F-9445-C567BB603FC0}" type="slidenum">
              <a:rPr lang="en-US" smtClean="0">
                <a:solidFill>
                  <a:srgbClr val="787A7E">
                    <a:lumMod val="75000"/>
                  </a:srgbClr>
                </a:solidFill>
              </a:rPr>
              <a:pPr/>
              <a:t>‹#›</a:t>
            </a:fld>
            <a:endParaRPr lang="en-US" dirty="0">
              <a:solidFill>
                <a:srgbClr val="787A7E">
                  <a:lumMod val="75000"/>
                </a:srgbClr>
              </a:solidFill>
            </a:endParaRPr>
          </a:p>
        </p:txBody>
      </p:sp>
      <p:sp>
        <p:nvSpPr>
          <p:cNvPr id="9" name="Picture Placeholder 8"/>
          <p:cNvSpPr>
            <a:spLocks noGrp="1"/>
          </p:cNvSpPr>
          <p:nvPr>
            <p:ph type="pic" sz="quarter" idx="13"/>
          </p:nvPr>
        </p:nvSpPr>
        <p:spPr>
          <a:xfrm>
            <a:off x="757768" y="1405500"/>
            <a:ext cx="10507133" cy="4804833"/>
          </a:xfrm>
        </p:spPr>
        <p:txBody>
          <a:bodyPr/>
          <a:lstStyle>
            <a:lvl1pPr>
              <a:defRPr>
                <a:solidFill>
                  <a:schemeClr val="accent4">
                    <a:lumMod val="75000"/>
                  </a:schemeClr>
                </a:solidFill>
              </a:defRPr>
            </a:lvl1pPr>
          </a:lstStyle>
          <a:p>
            <a:endParaRPr lang="en-US" dirty="0"/>
          </a:p>
        </p:txBody>
      </p:sp>
    </p:spTree>
    <p:extLst>
      <p:ext uri="{BB962C8B-B14F-4D97-AF65-F5344CB8AC3E}">
        <p14:creationId xmlns:p14="http://schemas.microsoft.com/office/powerpoint/2010/main" val="13562777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solidFill>
                  <a:schemeClr val="accent4">
                    <a:lumMod val="75000"/>
                  </a:schemeClr>
                </a:solidFill>
              </a:defRPr>
            </a:lvl1pPr>
          </a:lstStyle>
          <a:p>
            <a:fld id="{D830EE09-6A30-E74F-9445-C567BB603FC0}" type="slidenum">
              <a:rPr lang="en-US" smtClean="0">
                <a:solidFill>
                  <a:srgbClr val="787A7E">
                    <a:lumMod val="75000"/>
                  </a:srgbClr>
                </a:solidFill>
              </a:rPr>
              <a:pPr/>
              <a:t>‹#›</a:t>
            </a:fld>
            <a:endParaRPr lang="en-US" dirty="0">
              <a:solidFill>
                <a:srgbClr val="787A7E">
                  <a:lumMod val="75000"/>
                </a:srgbClr>
              </a:solidFill>
            </a:endParaRPr>
          </a:p>
        </p:txBody>
      </p:sp>
    </p:spTree>
    <p:extLst>
      <p:ext uri="{BB962C8B-B14F-4D97-AF65-F5344CB8AC3E}">
        <p14:creationId xmlns:p14="http://schemas.microsoft.com/office/powerpoint/2010/main" val="1893906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Totally Blank">
    <p:spTree>
      <p:nvGrpSpPr>
        <p:cNvPr id="1" name=""/>
        <p:cNvGrpSpPr/>
        <p:nvPr/>
      </p:nvGrpSpPr>
      <p:grpSpPr>
        <a:xfrm>
          <a:off x="0" y="0"/>
          <a:ext cx="0" cy="0"/>
          <a:chOff x="0" y="0"/>
          <a:chExt cx="0" cy="0"/>
        </a:xfrm>
      </p:grpSpPr>
      <p:sp>
        <p:nvSpPr>
          <p:cNvPr id="5" name="Rectangle 4"/>
          <p:cNvSpPr/>
          <p:nvPr userDrawn="1"/>
        </p:nvSpPr>
        <p:spPr>
          <a:xfrm>
            <a:off x="0" y="0"/>
            <a:ext cx="12192000" cy="63886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a:endParaRPr lang="en-US" sz="2400" dirty="0">
              <a:solidFill>
                <a:prstClr val="white"/>
              </a:solidFill>
            </a:endParaRPr>
          </a:p>
        </p:txBody>
      </p:sp>
    </p:spTree>
    <p:extLst>
      <p:ext uri="{BB962C8B-B14F-4D97-AF65-F5344CB8AC3E}">
        <p14:creationId xmlns:p14="http://schemas.microsoft.com/office/powerpoint/2010/main" val="777993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19276"/>
            <a:ext cx="5384800" cy="44116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76"/>
            <a:ext cx="5384800" cy="44116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fontAlgn="base">
              <a:spcAft>
                <a:spcPct val="0"/>
              </a:spcAft>
              <a:defRPr/>
            </a:pPr>
            <a:endParaRPr lang="en-US" altLang="en-US">
              <a:solidFill>
                <a:srgbClr val="FFFFFF"/>
              </a:solidFill>
            </a:endParaRPr>
          </a:p>
        </p:txBody>
      </p:sp>
      <p:sp>
        <p:nvSpPr>
          <p:cNvPr id="6" name="Rectangle 6"/>
          <p:cNvSpPr>
            <a:spLocks noGrp="1" noChangeArrowheads="1"/>
          </p:cNvSpPr>
          <p:nvPr>
            <p:ph type="ftr" sz="quarter" idx="11"/>
          </p:nvPr>
        </p:nvSpPr>
        <p:spPr>
          <a:ln/>
        </p:spPr>
        <p:txBody>
          <a:bodyPr/>
          <a:lstStyle>
            <a:lvl1pPr>
              <a:defRPr/>
            </a:lvl1pPr>
          </a:lstStyle>
          <a:p>
            <a:pPr fontAlgn="base">
              <a:spcAft>
                <a:spcPct val="0"/>
              </a:spcAft>
              <a:defRPr/>
            </a:pPr>
            <a:endParaRPr lang="en-US" altLang="en-US">
              <a:solidFill>
                <a:srgbClr val="FFFFFF"/>
              </a:solidFill>
            </a:endParaRPr>
          </a:p>
        </p:txBody>
      </p:sp>
      <p:sp>
        <p:nvSpPr>
          <p:cNvPr id="7" name="Rectangle 7"/>
          <p:cNvSpPr>
            <a:spLocks noGrp="1" noChangeArrowheads="1"/>
          </p:cNvSpPr>
          <p:nvPr>
            <p:ph type="sldNum" sz="quarter" idx="12"/>
          </p:nvPr>
        </p:nvSpPr>
        <p:spPr>
          <a:ln/>
        </p:spPr>
        <p:txBody>
          <a:bodyPr/>
          <a:lstStyle>
            <a:lvl1pPr>
              <a:defRPr/>
            </a:lvl1pPr>
          </a:lstStyle>
          <a:p>
            <a:pPr fontAlgn="base">
              <a:spcAft>
                <a:spcPct val="0"/>
              </a:spcAft>
              <a:defRPr/>
            </a:pPr>
            <a:fld id="{B6D366D3-23CE-43F4-9FB8-C35F090DE8D9}" type="slidenum">
              <a:rPr lang="en-US" altLang="en-US">
                <a:solidFill>
                  <a:srgbClr val="FFFFFF"/>
                </a:solidFill>
              </a:rPr>
              <a:pPr fontAlgn="base">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4924252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CCD258-8792-466E-8801-6D0471E76D10}" type="datetimeFigureOut">
              <a:rPr lang="en-US" smtClean="0"/>
              <a:t>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D7954A-A181-40C3-8D80-008A49DE1C50}" type="slidenum">
              <a:rPr lang="en-US" smtClean="0"/>
              <a:t>‹#›</a:t>
            </a:fld>
            <a:endParaRPr lang="en-US"/>
          </a:p>
        </p:txBody>
      </p:sp>
    </p:spTree>
    <p:extLst>
      <p:ext uri="{BB962C8B-B14F-4D97-AF65-F5344CB8AC3E}">
        <p14:creationId xmlns:p14="http://schemas.microsoft.com/office/powerpoint/2010/main" val="2807008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14E7FD-5CB7-42A9-8488-F237248DE304}" type="datetimeFigureOut">
              <a:rPr lang="en-US" smtClean="0"/>
              <a:pPr/>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7759A-1B35-46CC-B1E0-CEE72BFB619F}" type="slidenum">
              <a:rPr lang="en-US" smtClean="0"/>
              <a:pPr/>
              <a:t>‹#›</a:t>
            </a:fld>
            <a:endParaRPr lang="en-US"/>
          </a:p>
        </p:txBody>
      </p:sp>
    </p:spTree>
    <p:extLst>
      <p:ext uri="{BB962C8B-B14F-4D97-AF65-F5344CB8AC3E}">
        <p14:creationId xmlns:p14="http://schemas.microsoft.com/office/powerpoint/2010/main" val="840531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4E7FD-5CB7-42A9-8488-F237248DE304}" type="datetimeFigureOut">
              <a:rPr lang="en-US" smtClean="0"/>
              <a:pPr/>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7759A-1B35-46CC-B1E0-CEE72BFB619F}" type="slidenum">
              <a:rPr lang="en-US" smtClean="0"/>
              <a:pPr/>
              <a:t>‹#›</a:t>
            </a:fld>
            <a:endParaRPr lang="en-US"/>
          </a:p>
        </p:txBody>
      </p:sp>
    </p:spTree>
    <p:extLst>
      <p:ext uri="{BB962C8B-B14F-4D97-AF65-F5344CB8AC3E}">
        <p14:creationId xmlns:p14="http://schemas.microsoft.com/office/powerpoint/2010/main" val="3662681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14E7FD-5CB7-42A9-8488-F237248DE304}" type="datetimeFigureOut">
              <a:rPr lang="en-US" smtClean="0"/>
              <a:pPr/>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7759A-1B35-46CC-B1E0-CEE72BFB619F}" type="slidenum">
              <a:rPr lang="en-US" smtClean="0"/>
              <a:pPr/>
              <a:t>‹#›</a:t>
            </a:fld>
            <a:endParaRPr lang="en-US"/>
          </a:p>
        </p:txBody>
      </p:sp>
    </p:spTree>
    <p:extLst>
      <p:ext uri="{BB962C8B-B14F-4D97-AF65-F5344CB8AC3E}">
        <p14:creationId xmlns:p14="http://schemas.microsoft.com/office/powerpoint/2010/main" val="1781490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14E7FD-5CB7-42A9-8488-F237248DE304}" type="datetimeFigureOut">
              <a:rPr lang="en-US" smtClean="0"/>
              <a:pPr/>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7759A-1B35-46CC-B1E0-CEE72BFB619F}" type="slidenum">
              <a:rPr lang="en-US" smtClean="0"/>
              <a:pPr/>
              <a:t>‹#›</a:t>
            </a:fld>
            <a:endParaRPr lang="en-US"/>
          </a:p>
        </p:txBody>
      </p:sp>
    </p:spTree>
    <p:extLst>
      <p:ext uri="{BB962C8B-B14F-4D97-AF65-F5344CB8AC3E}">
        <p14:creationId xmlns:p14="http://schemas.microsoft.com/office/powerpoint/2010/main" val="1445897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14E7FD-5CB7-42A9-8488-F237248DE304}" type="datetimeFigureOut">
              <a:rPr lang="en-US" smtClean="0"/>
              <a:pPr/>
              <a:t>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7759A-1B35-46CC-B1E0-CEE72BFB619F}" type="slidenum">
              <a:rPr lang="en-US" smtClean="0"/>
              <a:pPr/>
              <a:t>‹#›</a:t>
            </a:fld>
            <a:endParaRPr lang="en-US"/>
          </a:p>
        </p:txBody>
      </p:sp>
    </p:spTree>
    <p:extLst>
      <p:ext uri="{BB962C8B-B14F-4D97-AF65-F5344CB8AC3E}">
        <p14:creationId xmlns:p14="http://schemas.microsoft.com/office/powerpoint/2010/main" val="3215979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14E7FD-5CB7-42A9-8488-F237248DE304}" type="datetimeFigureOut">
              <a:rPr lang="en-US" smtClean="0"/>
              <a:pPr/>
              <a:t>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7759A-1B35-46CC-B1E0-CEE72BFB619F}" type="slidenum">
              <a:rPr lang="en-US" smtClean="0"/>
              <a:pPr/>
              <a:t>‹#›</a:t>
            </a:fld>
            <a:endParaRPr lang="en-US"/>
          </a:p>
        </p:txBody>
      </p:sp>
    </p:spTree>
    <p:extLst>
      <p:ext uri="{BB962C8B-B14F-4D97-AF65-F5344CB8AC3E}">
        <p14:creationId xmlns:p14="http://schemas.microsoft.com/office/powerpoint/2010/main" val="31083016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4E7FD-5CB7-42A9-8488-F237248DE304}" type="datetimeFigureOut">
              <a:rPr lang="en-US" smtClean="0"/>
              <a:pPr/>
              <a:t>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7759A-1B35-46CC-B1E0-CEE72BFB619F}" type="slidenum">
              <a:rPr lang="en-US" smtClean="0"/>
              <a:pPr/>
              <a:t>‹#›</a:t>
            </a:fld>
            <a:endParaRPr lang="en-US"/>
          </a:p>
        </p:txBody>
      </p:sp>
    </p:spTree>
    <p:extLst>
      <p:ext uri="{BB962C8B-B14F-4D97-AF65-F5344CB8AC3E}">
        <p14:creationId xmlns:p14="http://schemas.microsoft.com/office/powerpoint/2010/main" val="1210834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4E7FD-5CB7-42A9-8488-F237248DE304}" type="datetimeFigureOut">
              <a:rPr lang="en-US" smtClean="0"/>
              <a:pPr/>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7759A-1B35-46CC-B1E0-CEE72BFB619F}" type="slidenum">
              <a:rPr lang="en-US" smtClean="0"/>
              <a:pPr/>
              <a:t>‹#›</a:t>
            </a:fld>
            <a:endParaRPr lang="en-US"/>
          </a:p>
        </p:txBody>
      </p:sp>
    </p:spTree>
    <p:extLst>
      <p:ext uri="{BB962C8B-B14F-4D97-AF65-F5344CB8AC3E}">
        <p14:creationId xmlns:p14="http://schemas.microsoft.com/office/powerpoint/2010/main" val="29633910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14E7FD-5CB7-42A9-8488-F237248DE304}" type="datetimeFigureOut">
              <a:rPr lang="en-US" smtClean="0"/>
              <a:pPr/>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7759A-1B35-46CC-B1E0-CEE72BFB619F}" type="slidenum">
              <a:rPr lang="en-US" smtClean="0"/>
              <a:pPr/>
              <a:t>‹#›</a:t>
            </a:fld>
            <a:endParaRPr lang="en-US"/>
          </a:p>
        </p:txBody>
      </p:sp>
    </p:spTree>
    <p:extLst>
      <p:ext uri="{BB962C8B-B14F-4D97-AF65-F5344CB8AC3E}">
        <p14:creationId xmlns:p14="http://schemas.microsoft.com/office/powerpoint/2010/main" val="1902634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4E7FD-5CB7-42A9-8488-F237248DE304}" type="datetimeFigureOut">
              <a:rPr lang="en-US" smtClean="0"/>
              <a:pPr/>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7759A-1B35-46CC-B1E0-CEE72BFB619F}" type="slidenum">
              <a:rPr lang="en-US" smtClean="0"/>
              <a:pPr/>
              <a:t>‹#›</a:t>
            </a:fld>
            <a:endParaRPr lang="en-US"/>
          </a:p>
        </p:txBody>
      </p:sp>
    </p:spTree>
    <p:extLst>
      <p:ext uri="{BB962C8B-B14F-4D97-AF65-F5344CB8AC3E}">
        <p14:creationId xmlns:p14="http://schemas.microsoft.com/office/powerpoint/2010/main" val="213898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CCD258-8792-466E-8801-6D0471E76D10}" type="datetimeFigureOut">
              <a:rPr lang="en-US" smtClean="0"/>
              <a:t>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D7954A-A181-40C3-8D80-008A49DE1C50}" type="slidenum">
              <a:rPr lang="en-US" smtClean="0"/>
              <a:t>‹#›</a:t>
            </a:fld>
            <a:endParaRPr lang="en-US"/>
          </a:p>
        </p:txBody>
      </p:sp>
    </p:spTree>
    <p:extLst>
      <p:ext uri="{BB962C8B-B14F-4D97-AF65-F5344CB8AC3E}">
        <p14:creationId xmlns:p14="http://schemas.microsoft.com/office/powerpoint/2010/main" val="467906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4E7FD-5CB7-42A9-8488-F237248DE304}" type="datetimeFigureOut">
              <a:rPr lang="en-US" smtClean="0"/>
              <a:pPr/>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7759A-1B35-46CC-B1E0-CEE72BFB619F}" type="slidenum">
              <a:rPr lang="en-US" smtClean="0"/>
              <a:pPr/>
              <a:t>‹#›</a:t>
            </a:fld>
            <a:endParaRPr lang="en-US"/>
          </a:p>
        </p:txBody>
      </p:sp>
    </p:spTree>
    <p:extLst>
      <p:ext uri="{BB962C8B-B14F-4D97-AF65-F5344CB8AC3E}">
        <p14:creationId xmlns:p14="http://schemas.microsoft.com/office/powerpoint/2010/main" val="2537499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CD258-8792-466E-8801-6D0471E76D10}" type="datetimeFigureOut">
              <a:rPr lang="en-US" smtClean="0"/>
              <a:t>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D7954A-A181-40C3-8D80-008A49DE1C50}" type="slidenum">
              <a:rPr lang="en-US" smtClean="0"/>
              <a:t>‹#›</a:t>
            </a:fld>
            <a:endParaRPr lang="en-US"/>
          </a:p>
        </p:txBody>
      </p:sp>
    </p:spTree>
    <p:extLst>
      <p:ext uri="{BB962C8B-B14F-4D97-AF65-F5344CB8AC3E}">
        <p14:creationId xmlns:p14="http://schemas.microsoft.com/office/powerpoint/2010/main" val="2345016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CCD258-8792-466E-8801-6D0471E76D10}" type="datetimeFigureOut">
              <a:rPr lang="en-US" smtClean="0"/>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7954A-A181-40C3-8D80-008A49DE1C50}" type="slidenum">
              <a:rPr lang="en-US" smtClean="0"/>
              <a:t>‹#›</a:t>
            </a:fld>
            <a:endParaRPr lang="en-US"/>
          </a:p>
        </p:txBody>
      </p:sp>
    </p:spTree>
    <p:extLst>
      <p:ext uri="{BB962C8B-B14F-4D97-AF65-F5344CB8AC3E}">
        <p14:creationId xmlns:p14="http://schemas.microsoft.com/office/powerpoint/2010/main" val="291098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CCD258-8792-466E-8801-6D0471E76D10}" type="datetimeFigureOut">
              <a:rPr lang="en-US" smtClean="0"/>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D7954A-A181-40C3-8D80-008A49DE1C50}" type="slidenum">
              <a:rPr lang="en-US" smtClean="0"/>
              <a:t>‹#›</a:t>
            </a:fld>
            <a:endParaRPr lang="en-US"/>
          </a:p>
        </p:txBody>
      </p:sp>
    </p:spTree>
    <p:extLst>
      <p:ext uri="{BB962C8B-B14F-4D97-AF65-F5344CB8AC3E}">
        <p14:creationId xmlns:p14="http://schemas.microsoft.com/office/powerpoint/2010/main" val="3728161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CD258-8792-466E-8801-6D0471E76D10}" type="datetimeFigureOut">
              <a:rPr lang="en-US" smtClean="0"/>
              <a:t>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7954A-A181-40C3-8D80-008A49DE1C50}" type="slidenum">
              <a:rPr lang="en-US" smtClean="0"/>
              <a:t>‹#›</a:t>
            </a:fld>
            <a:endParaRPr lang="en-US"/>
          </a:p>
        </p:txBody>
      </p:sp>
    </p:spTree>
    <p:extLst>
      <p:ext uri="{BB962C8B-B14F-4D97-AF65-F5344CB8AC3E}">
        <p14:creationId xmlns:p14="http://schemas.microsoft.com/office/powerpoint/2010/main" val="1392785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C623-C187-468D-B6E3-FF9F2C09ECAB}" type="datetimeFigureOut">
              <a:rPr lang="en-US" smtClean="0"/>
              <a:t>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B8D5C-05A4-4731-B1E1-CC3383F8CE06}" type="slidenum">
              <a:rPr lang="en-US" smtClean="0"/>
              <a:t>‹#›</a:t>
            </a:fld>
            <a:endParaRPr lang="en-US"/>
          </a:p>
        </p:txBody>
      </p:sp>
    </p:spTree>
    <p:extLst>
      <p:ext uri="{BB962C8B-B14F-4D97-AF65-F5344CB8AC3E}">
        <p14:creationId xmlns:p14="http://schemas.microsoft.com/office/powerpoint/2010/main" val="14126960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TAC2811_ppt_template_v03 art-6 copy.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899392" y="0"/>
            <a:ext cx="301752" cy="6858000"/>
          </a:xfrm>
          <a:prstGeom prst="rect">
            <a:avLst/>
          </a:prstGeom>
        </p:spPr>
      </p:pic>
      <p:sp>
        <p:nvSpPr>
          <p:cNvPr id="2" name="Title Placeholder 1"/>
          <p:cNvSpPr>
            <a:spLocks noGrp="1"/>
          </p:cNvSpPr>
          <p:nvPr>
            <p:ph type="title"/>
          </p:nvPr>
        </p:nvSpPr>
        <p:spPr>
          <a:xfrm>
            <a:off x="757118" y="224139"/>
            <a:ext cx="10508559" cy="918863"/>
          </a:xfrm>
          <a:prstGeom prst="rect">
            <a:avLst/>
          </a:prstGeom>
        </p:spPr>
        <p:txBody>
          <a:bodyPr vert="horz" lIns="91436" tIns="45718" rIns="91436" bIns="45718" rtlCol="0" anchor="b">
            <a:normAutofit/>
          </a:bodyPr>
          <a:lstStyle/>
          <a:p>
            <a:r>
              <a:rPr lang="en-US" dirty="0"/>
              <a:t>Click to edit Master title style</a:t>
            </a:r>
          </a:p>
        </p:txBody>
      </p:sp>
      <p:sp>
        <p:nvSpPr>
          <p:cNvPr id="3" name="Text Placeholder 2"/>
          <p:cNvSpPr>
            <a:spLocks noGrp="1"/>
          </p:cNvSpPr>
          <p:nvPr>
            <p:ph type="body" idx="1"/>
          </p:nvPr>
        </p:nvSpPr>
        <p:spPr>
          <a:xfrm>
            <a:off x="757118" y="1454760"/>
            <a:ext cx="10761145"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359749" y="6506421"/>
            <a:ext cx="2844800" cy="351579"/>
          </a:xfrm>
          <a:prstGeom prst="rect">
            <a:avLst/>
          </a:prstGeom>
        </p:spPr>
        <p:txBody>
          <a:bodyPr vert="horz" lIns="91436" tIns="45718" rIns="91436" bIns="45718" rtlCol="0" anchor="ctr"/>
          <a:lstStyle>
            <a:lvl1pPr algn="l">
              <a:defRPr sz="933">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0" y="6506424"/>
            <a:ext cx="4023360" cy="365125"/>
          </a:xfrm>
          <a:prstGeom prst="rect">
            <a:avLst/>
          </a:prstGeom>
        </p:spPr>
        <p:txBody>
          <a:bodyPr vert="horz" lIns="91436" tIns="45718" rIns="91436" bIns="45718" rtlCol="0" anchor="ctr"/>
          <a:lstStyle>
            <a:lvl1pPr algn="l">
              <a:defRPr sz="933" kern="600" spc="93">
                <a:solidFill>
                  <a:schemeClr val="tx1">
                    <a:tint val="75000"/>
                  </a:schemeClr>
                </a:solidFill>
              </a:defRPr>
            </a:lvl1pPr>
          </a:lstStyle>
          <a:p>
            <a:r>
              <a:rPr lang="en-US" dirty="0"/>
              <a:t>TACTILE MEDICAL </a:t>
            </a:r>
            <a:r>
              <a:rPr lang="en-US" dirty="0">
                <a:solidFill>
                  <a:srgbClr val="0085AD"/>
                </a:solidFill>
              </a:rPr>
              <a:t>|</a:t>
            </a:r>
            <a:endParaRPr lang="en-US" dirty="0"/>
          </a:p>
        </p:txBody>
      </p:sp>
      <p:sp>
        <p:nvSpPr>
          <p:cNvPr id="6" name="Slide Number Placeholder 5"/>
          <p:cNvSpPr>
            <a:spLocks noGrp="1"/>
          </p:cNvSpPr>
          <p:nvPr>
            <p:ph type="sldNum" sz="quarter" idx="4"/>
          </p:nvPr>
        </p:nvSpPr>
        <p:spPr>
          <a:xfrm>
            <a:off x="11785599" y="6608330"/>
            <a:ext cx="330720" cy="249673"/>
          </a:xfrm>
          <a:prstGeom prst="rect">
            <a:avLst/>
          </a:prstGeom>
        </p:spPr>
        <p:txBody>
          <a:bodyPr vert="horz" lIns="91436" tIns="45718" rIns="0" bIns="45718" rtlCol="0" anchor="ctr"/>
          <a:lstStyle>
            <a:lvl1pPr algn="r">
              <a:defRPr sz="933" b="0" kern="700" spc="133">
                <a:solidFill>
                  <a:schemeClr val="bg1"/>
                </a:solidFill>
              </a:defRPr>
            </a:lvl1pPr>
          </a:lstStyle>
          <a:p>
            <a:fld id="{D830EE09-6A30-E74F-9445-C567BB603FC0}" type="slidenum">
              <a:rPr lang="en-US" smtClean="0"/>
              <a:pPr/>
              <a:t>‹#›</a:t>
            </a:fld>
            <a:endParaRPr lang="en-US" dirty="0"/>
          </a:p>
        </p:txBody>
      </p:sp>
    </p:spTree>
    <p:extLst>
      <p:ext uri="{BB962C8B-B14F-4D97-AF65-F5344CB8AC3E}">
        <p14:creationId xmlns:p14="http://schemas.microsoft.com/office/powerpoint/2010/main" val="5336560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555" rtl="0" eaLnBrk="1" latinLnBrk="0" hangingPunct="1">
        <a:spcBef>
          <a:spcPct val="0"/>
        </a:spcBef>
        <a:buNone/>
        <a:defRPr sz="2400" b="1" kern="1200">
          <a:solidFill>
            <a:schemeClr val="tx2"/>
          </a:solidFill>
          <a:latin typeface="+mj-lt"/>
          <a:ea typeface="+mj-ea"/>
          <a:cs typeface="+mj-cs"/>
        </a:defRPr>
      </a:lvl1pPr>
    </p:titleStyle>
    <p:bodyStyle>
      <a:lvl1pPr marL="154505" indent="-154505" algn="l" defTabSz="609555" rtl="0" eaLnBrk="1" latinLnBrk="0" hangingPunct="1">
        <a:lnSpc>
          <a:spcPct val="100000"/>
        </a:lnSpc>
        <a:spcBef>
          <a:spcPts val="1200"/>
        </a:spcBef>
        <a:buClr>
          <a:schemeClr val="accent2"/>
        </a:buClr>
        <a:buSzPct val="80000"/>
        <a:buFont typeface="Calibri" panose="020F0502020204030204" pitchFamily="34" charset="0"/>
        <a:buChar char="+"/>
        <a:defRPr sz="1733" b="0" kern="1200">
          <a:solidFill>
            <a:schemeClr val="accent4">
              <a:lumMod val="75000"/>
            </a:schemeClr>
          </a:solidFill>
          <a:latin typeface="+mn-lt"/>
          <a:ea typeface="+mn-ea"/>
          <a:cs typeface="+mn-cs"/>
        </a:defRPr>
      </a:lvl1pPr>
      <a:lvl2pPr marL="306895" indent="-152388" algn="l" defTabSz="609555" rtl="0" eaLnBrk="1" latinLnBrk="0" hangingPunct="1">
        <a:lnSpc>
          <a:spcPct val="100000"/>
        </a:lnSpc>
        <a:spcBef>
          <a:spcPts val="1200"/>
        </a:spcBef>
        <a:buClr>
          <a:schemeClr val="accent2"/>
        </a:buClr>
        <a:buSzPct val="80000"/>
        <a:buFont typeface="Arial"/>
        <a:buChar char="•"/>
        <a:defRPr sz="1733" b="0" kern="1200">
          <a:solidFill>
            <a:schemeClr val="accent4">
              <a:lumMod val="75000"/>
            </a:schemeClr>
          </a:solidFill>
          <a:latin typeface="+mn-lt"/>
          <a:ea typeface="+mn-ea"/>
          <a:cs typeface="+mn-cs"/>
        </a:defRPr>
      </a:lvl2pPr>
      <a:lvl3pPr marL="461399" indent="-152388" algn="l" defTabSz="609555" rtl="0" eaLnBrk="1" latinLnBrk="0" hangingPunct="1">
        <a:lnSpc>
          <a:spcPct val="100000"/>
        </a:lnSpc>
        <a:spcBef>
          <a:spcPts val="1200"/>
        </a:spcBef>
        <a:buClr>
          <a:schemeClr val="accent2"/>
        </a:buClr>
        <a:buSzPct val="80000"/>
        <a:buFont typeface="Wingdings" panose="05000000000000000000" pitchFamily="2" charset="2"/>
        <a:buChar char="§"/>
        <a:defRPr sz="1733" b="0" kern="1200">
          <a:solidFill>
            <a:schemeClr val="accent4">
              <a:lumMod val="75000"/>
            </a:schemeClr>
          </a:solidFill>
          <a:latin typeface="+mn-lt"/>
          <a:ea typeface="+mn-ea"/>
          <a:cs typeface="+mn-cs"/>
        </a:defRPr>
      </a:lvl3pPr>
      <a:lvl4pPr marL="615903" indent="-158739" algn="l" defTabSz="609555" rtl="0" eaLnBrk="1" latinLnBrk="0" hangingPunct="1">
        <a:lnSpc>
          <a:spcPct val="100000"/>
        </a:lnSpc>
        <a:spcBef>
          <a:spcPts val="1200"/>
        </a:spcBef>
        <a:buClr>
          <a:schemeClr val="accent2"/>
        </a:buClr>
        <a:buSzPct val="80000"/>
        <a:buFont typeface="Arial"/>
        <a:buChar char="•"/>
        <a:defRPr sz="1733" b="0" kern="1200">
          <a:solidFill>
            <a:schemeClr val="accent4">
              <a:lumMod val="75000"/>
            </a:schemeClr>
          </a:solidFill>
          <a:latin typeface="+mn-lt"/>
          <a:ea typeface="+mn-ea"/>
          <a:cs typeface="+mn-cs"/>
        </a:defRPr>
      </a:lvl4pPr>
      <a:lvl5pPr marL="757710" indent="-154505" algn="l" defTabSz="609555" rtl="0" eaLnBrk="1" latinLnBrk="0" hangingPunct="1">
        <a:lnSpc>
          <a:spcPct val="100000"/>
        </a:lnSpc>
        <a:spcBef>
          <a:spcPts val="1200"/>
        </a:spcBef>
        <a:buClr>
          <a:schemeClr val="accent2"/>
        </a:buClr>
        <a:buSzPct val="80000"/>
        <a:buFont typeface="Arial"/>
        <a:buChar char="•"/>
        <a:defRPr sz="1733" b="0" kern="1200">
          <a:solidFill>
            <a:schemeClr val="accent4">
              <a:lumMod val="75000"/>
            </a:schemeClr>
          </a:solidFill>
          <a:latin typeface="+mn-lt"/>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TAC2811_ppt_template_v03 art-6 copy.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99392" y="0"/>
            <a:ext cx="301752" cy="6858000"/>
          </a:xfrm>
          <a:prstGeom prst="rect">
            <a:avLst/>
          </a:prstGeom>
        </p:spPr>
      </p:pic>
      <p:sp>
        <p:nvSpPr>
          <p:cNvPr id="2" name="Title Placeholder 1"/>
          <p:cNvSpPr>
            <a:spLocks noGrp="1"/>
          </p:cNvSpPr>
          <p:nvPr>
            <p:ph type="title"/>
          </p:nvPr>
        </p:nvSpPr>
        <p:spPr>
          <a:xfrm>
            <a:off x="757177" y="224169"/>
            <a:ext cx="10508559" cy="918863"/>
          </a:xfrm>
          <a:prstGeom prst="rect">
            <a:avLst/>
          </a:prstGeom>
        </p:spPr>
        <p:txBody>
          <a:bodyPr vert="horz" lIns="91436" tIns="45718" rIns="91436" bIns="45718" rtlCol="0" anchor="b">
            <a:normAutofit/>
          </a:bodyPr>
          <a:lstStyle/>
          <a:p>
            <a:r>
              <a:rPr lang="en-US" dirty="0"/>
              <a:t>Click to edit Master title style</a:t>
            </a:r>
          </a:p>
        </p:txBody>
      </p:sp>
      <p:sp>
        <p:nvSpPr>
          <p:cNvPr id="3" name="Text Placeholder 2"/>
          <p:cNvSpPr>
            <a:spLocks noGrp="1"/>
          </p:cNvSpPr>
          <p:nvPr>
            <p:ph type="body" idx="1"/>
          </p:nvPr>
        </p:nvSpPr>
        <p:spPr>
          <a:xfrm>
            <a:off x="757146" y="1454760"/>
            <a:ext cx="10761145"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359749" y="6506421"/>
            <a:ext cx="2844800" cy="351579"/>
          </a:xfrm>
          <a:prstGeom prst="rect">
            <a:avLst/>
          </a:prstGeom>
        </p:spPr>
        <p:txBody>
          <a:bodyPr vert="horz" lIns="91436" tIns="45718" rIns="91436" bIns="45718" rtlCol="0" anchor="ctr"/>
          <a:lstStyle>
            <a:lvl1pPr algn="l">
              <a:defRPr sz="933">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0" y="6506424"/>
            <a:ext cx="4023360" cy="365125"/>
          </a:xfrm>
          <a:prstGeom prst="rect">
            <a:avLst/>
          </a:prstGeom>
        </p:spPr>
        <p:txBody>
          <a:bodyPr vert="horz" lIns="91436" tIns="45718" rIns="91436" bIns="45718" rtlCol="0" anchor="ctr"/>
          <a:lstStyle>
            <a:lvl1pPr algn="l">
              <a:defRPr sz="933" kern="600" spc="93">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11785599" y="6608360"/>
            <a:ext cx="330720" cy="249673"/>
          </a:xfrm>
          <a:prstGeom prst="rect">
            <a:avLst/>
          </a:prstGeom>
        </p:spPr>
        <p:txBody>
          <a:bodyPr vert="horz" lIns="91436" tIns="45718" rIns="0" bIns="45718" rtlCol="0" anchor="ctr"/>
          <a:lstStyle>
            <a:lvl1pPr algn="r">
              <a:defRPr sz="933" b="0" kern="700" spc="133">
                <a:solidFill>
                  <a:schemeClr val="accent4">
                    <a:lumMod val="75000"/>
                  </a:schemeClr>
                </a:solidFill>
              </a:defRPr>
            </a:lvl1pPr>
          </a:lstStyle>
          <a:p>
            <a:fld id="{D830EE09-6A30-E74F-9445-C567BB603FC0}" type="slidenum">
              <a:rPr lang="en-US" smtClean="0">
                <a:solidFill>
                  <a:srgbClr val="787A7E">
                    <a:lumMod val="75000"/>
                  </a:srgbClr>
                </a:solidFill>
              </a:rPr>
              <a:pPr/>
              <a:t>‹#›</a:t>
            </a:fld>
            <a:endParaRPr lang="en-US" dirty="0">
              <a:solidFill>
                <a:srgbClr val="787A7E">
                  <a:lumMod val="75000"/>
                </a:srgbClr>
              </a:solidFill>
            </a:endParaRPr>
          </a:p>
        </p:txBody>
      </p:sp>
    </p:spTree>
    <p:extLst>
      <p:ext uri="{BB962C8B-B14F-4D97-AF65-F5344CB8AC3E}">
        <p14:creationId xmlns:p14="http://schemas.microsoft.com/office/powerpoint/2010/main" val="300822109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l" defTabSz="609555" rtl="0" eaLnBrk="1" latinLnBrk="0" hangingPunct="1">
        <a:spcBef>
          <a:spcPct val="0"/>
        </a:spcBef>
        <a:buNone/>
        <a:defRPr sz="2400" b="1" kern="1200">
          <a:solidFill>
            <a:schemeClr val="tx2"/>
          </a:solidFill>
          <a:latin typeface="+mj-lt"/>
          <a:ea typeface="+mj-ea"/>
          <a:cs typeface="+mj-cs"/>
        </a:defRPr>
      </a:lvl1pPr>
    </p:titleStyle>
    <p:bodyStyle>
      <a:lvl1pPr marL="154505" indent="-154505" algn="l" defTabSz="609555" rtl="0" eaLnBrk="1" latinLnBrk="0" hangingPunct="1">
        <a:lnSpc>
          <a:spcPct val="100000"/>
        </a:lnSpc>
        <a:spcBef>
          <a:spcPts val="1200"/>
        </a:spcBef>
        <a:buClr>
          <a:schemeClr val="accent2"/>
        </a:buClr>
        <a:buSzPct val="80000"/>
        <a:buFont typeface="Calibri" panose="020F0502020204030204" pitchFamily="34" charset="0"/>
        <a:buChar char="+"/>
        <a:defRPr sz="1733" b="0" kern="1200">
          <a:solidFill>
            <a:schemeClr val="accent4">
              <a:lumMod val="75000"/>
            </a:schemeClr>
          </a:solidFill>
          <a:latin typeface="+mn-lt"/>
          <a:ea typeface="+mn-ea"/>
          <a:cs typeface="+mn-cs"/>
        </a:defRPr>
      </a:lvl1pPr>
      <a:lvl2pPr marL="306895" indent="-152388" algn="l" defTabSz="609555" rtl="0" eaLnBrk="1" latinLnBrk="0" hangingPunct="1">
        <a:lnSpc>
          <a:spcPct val="100000"/>
        </a:lnSpc>
        <a:spcBef>
          <a:spcPts val="1200"/>
        </a:spcBef>
        <a:buClr>
          <a:schemeClr val="accent2"/>
        </a:buClr>
        <a:buSzPct val="80000"/>
        <a:buFont typeface="Arial"/>
        <a:buChar char="•"/>
        <a:defRPr sz="1733" b="0" kern="1200">
          <a:solidFill>
            <a:schemeClr val="accent4">
              <a:lumMod val="75000"/>
            </a:schemeClr>
          </a:solidFill>
          <a:latin typeface="+mn-lt"/>
          <a:ea typeface="+mn-ea"/>
          <a:cs typeface="+mn-cs"/>
        </a:defRPr>
      </a:lvl2pPr>
      <a:lvl3pPr marL="461399" indent="-152388" algn="l" defTabSz="609555" rtl="0" eaLnBrk="1" latinLnBrk="0" hangingPunct="1">
        <a:lnSpc>
          <a:spcPct val="100000"/>
        </a:lnSpc>
        <a:spcBef>
          <a:spcPts val="1200"/>
        </a:spcBef>
        <a:buClr>
          <a:schemeClr val="accent2"/>
        </a:buClr>
        <a:buSzPct val="80000"/>
        <a:buFont typeface="Wingdings" panose="05000000000000000000" pitchFamily="2" charset="2"/>
        <a:buChar char="§"/>
        <a:defRPr sz="1733" b="0" kern="1200">
          <a:solidFill>
            <a:schemeClr val="accent4">
              <a:lumMod val="75000"/>
            </a:schemeClr>
          </a:solidFill>
          <a:latin typeface="+mn-lt"/>
          <a:ea typeface="+mn-ea"/>
          <a:cs typeface="+mn-cs"/>
        </a:defRPr>
      </a:lvl3pPr>
      <a:lvl4pPr marL="615903" indent="-158739" algn="l" defTabSz="609555" rtl="0" eaLnBrk="1" latinLnBrk="0" hangingPunct="1">
        <a:lnSpc>
          <a:spcPct val="100000"/>
        </a:lnSpc>
        <a:spcBef>
          <a:spcPts val="1200"/>
        </a:spcBef>
        <a:buClr>
          <a:schemeClr val="accent2"/>
        </a:buClr>
        <a:buSzPct val="80000"/>
        <a:buFont typeface="Arial"/>
        <a:buChar char="•"/>
        <a:defRPr sz="1733" b="0" kern="1200">
          <a:solidFill>
            <a:schemeClr val="accent4">
              <a:lumMod val="75000"/>
            </a:schemeClr>
          </a:solidFill>
          <a:latin typeface="+mn-lt"/>
          <a:ea typeface="+mn-ea"/>
          <a:cs typeface="+mn-cs"/>
        </a:defRPr>
      </a:lvl4pPr>
      <a:lvl5pPr marL="757710" indent="-154505" algn="l" defTabSz="609555" rtl="0" eaLnBrk="1" latinLnBrk="0" hangingPunct="1">
        <a:lnSpc>
          <a:spcPct val="100000"/>
        </a:lnSpc>
        <a:spcBef>
          <a:spcPts val="1200"/>
        </a:spcBef>
        <a:buClr>
          <a:schemeClr val="accent2"/>
        </a:buClr>
        <a:buSzPct val="80000"/>
        <a:buFont typeface="Arial"/>
        <a:buChar char="•"/>
        <a:defRPr sz="1733" b="0" kern="1200">
          <a:solidFill>
            <a:schemeClr val="accent4">
              <a:lumMod val="75000"/>
            </a:schemeClr>
          </a:solidFill>
          <a:latin typeface="+mn-lt"/>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4E7FD-5CB7-42A9-8488-F237248DE304}" type="datetimeFigureOut">
              <a:rPr lang="en-US" smtClean="0"/>
              <a:pPr/>
              <a:t>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7759A-1B35-46CC-B1E0-CEE72BFB619F}" type="slidenum">
              <a:rPr lang="en-US" smtClean="0"/>
              <a:pPr/>
              <a:t>‹#›</a:t>
            </a:fld>
            <a:endParaRPr lang="en-US"/>
          </a:p>
        </p:txBody>
      </p:sp>
    </p:spTree>
    <p:extLst>
      <p:ext uri="{BB962C8B-B14F-4D97-AF65-F5344CB8AC3E}">
        <p14:creationId xmlns:p14="http://schemas.microsoft.com/office/powerpoint/2010/main" val="1116293017"/>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7.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9.xml"/><Relationship Id="rId1" Type="http://schemas.openxmlformats.org/officeDocument/2006/relationships/tags" Target="../tags/tag1.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png"/><Relationship Id="rId7" Type="http://schemas.openxmlformats.org/officeDocument/2006/relationships/hyperlink" Target="http://www.google.com/url?sa=i&amp;rct=j&amp;q=e0651+pneumatic+compression+garments&amp;source=images&amp;cd=&amp;cad=rja&amp;docid=Y1v0xzBcliow6M&amp;tbnid=U_-gtR83Js3LsM:&amp;ved=0CAUQjRw&amp;url=http://magnusson12.nazata.com/chan-7315943/all_p1.html&amp;ei=nMvyUbmWIdHbqQGVroDACw&amp;bvm=bv.49784469,d.aWM&amp;psig=AFQjCNEfeWZV8CNTXhdNKSMRMLN8RPVcWA&amp;ust=1374952687648222" TargetMode="External"/><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12.xml"/><Relationship Id="rId7"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2.png"/><Relationship Id="rId4" Type="http://schemas.openxmlformats.org/officeDocument/2006/relationships/oleObject" Target="../embeddings/oleObject1.bin"/><Relationship Id="rId9"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9.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6.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66A232-DA3A-45DA-90CB-5D1C8F256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2">
            <a:extLst>
              <a:ext uri="{FF2B5EF4-FFF2-40B4-BE49-F238E27FC236}">
                <a16:creationId xmlns:a16="http://schemas.microsoft.com/office/drawing/2014/main" id="{84621B30-14E9-46CC-BC16-11C343C7C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54552" y="-3757380"/>
            <a:ext cx="4682893"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74866" y="1122363"/>
            <a:ext cx="9842269" cy="2751368"/>
          </a:xfrm>
        </p:spPr>
        <p:txBody>
          <a:bodyPr>
            <a:normAutofit/>
          </a:bodyPr>
          <a:lstStyle/>
          <a:p>
            <a:r>
              <a:rPr lang="en-US" sz="8000" b="1"/>
              <a:t>Optimizing medical PTS therapy</a:t>
            </a:r>
          </a:p>
        </p:txBody>
      </p:sp>
      <p:sp>
        <p:nvSpPr>
          <p:cNvPr id="3" name="Subtitle 2"/>
          <p:cNvSpPr>
            <a:spLocks noGrp="1"/>
          </p:cNvSpPr>
          <p:nvPr>
            <p:ph type="subTitle" idx="1"/>
          </p:nvPr>
        </p:nvSpPr>
        <p:spPr>
          <a:xfrm>
            <a:off x="1174866" y="5045824"/>
            <a:ext cx="9842269" cy="1155471"/>
          </a:xfrm>
        </p:spPr>
        <p:txBody>
          <a:bodyPr>
            <a:normAutofit/>
          </a:bodyPr>
          <a:lstStyle/>
          <a:p>
            <a:r>
              <a:rPr lang="en-US" sz="2800"/>
              <a:t>Suman Wasan MD, MS</a:t>
            </a:r>
          </a:p>
        </p:txBody>
      </p:sp>
      <p:grpSp>
        <p:nvGrpSpPr>
          <p:cNvPr id="12" name="Group 11">
            <a:extLst>
              <a:ext uri="{FF2B5EF4-FFF2-40B4-BE49-F238E27FC236}">
                <a16:creationId xmlns:a16="http://schemas.microsoft.com/office/drawing/2014/main" id="{2D12E764-0992-43A1-B56A-B33BC391B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2392" y="64008"/>
            <a:ext cx="1178966" cy="232963"/>
            <a:chOff x="5422392" y="64008"/>
            <a:chExt cx="1178966" cy="232963"/>
          </a:xfrm>
        </p:grpSpPr>
        <p:sp>
          <p:nvSpPr>
            <p:cNvPr id="13" name="Rectangle 64">
              <a:extLst>
                <a:ext uri="{FF2B5EF4-FFF2-40B4-BE49-F238E27FC236}">
                  <a16:creationId xmlns:a16="http://schemas.microsoft.com/office/drawing/2014/main" id="{049CC334-F54B-4383-9B09-BACE5AA68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6">
              <a:extLst>
                <a:ext uri="{FF2B5EF4-FFF2-40B4-BE49-F238E27FC236}">
                  <a16:creationId xmlns:a16="http://schemas.microsoft.com/office/drawing/2014/main" id="{C6843BFB-87B4-4AE2-BB9E-2CD0D1DC7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4">
              <a:extLst>
                <a:ext uri="{FF2B5EF4-FFF2-40B4-BE49-F238E27FC236}">
                  <a16:creationId xmlns:a16="http://schemas.microsoft.com/office/drawing/2014/main" id="{7C9A06E3-C813-4CC4-BAAC-374B6C874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01810C15-F1AD-438A-A987-1C3E2C5E6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74459CCB-6F53-4C8F-8C44-485971D1A1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FE6BED97-B150-4B72-97A5-E8DF48025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946D18BB-8338-43D9-8567-1FFB25C63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7298284E-350F-4886-A447-FC33ED648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F2605B63-233B-4115-BF59-C60984206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794850D4-9DF3-41C3-9915-EA003EC85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7914252-1864-4298-B230-799AA4C55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B07F2F15-BB3A-4A3F-B024-D01611E29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A15824F-3845-4493-A8CD-0F8E1040A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EF36111-5761-485C-B5C4-04558FD15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E3F91C66-D12F-4C9E-A83F-2D763F8EF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BE1BCA71-94E6-49DA-AC0E-F346F41D9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886068B-8D2E-47C3-A188-829E77DDE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3A82B866-4C61-412C-B3E6-118CBDC9E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470B9270-289C-4CAE-A237-A2F7AF5D1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35AB7C89-5505-4CC2-9376-845C3AFBA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6B1D0220-8502-4FC9-A709-1F268DFE7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501384"/>
            <a:ext cx="12191999"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364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C3 – Where there is swelling, there are overtaxed lymphatics</a:t>
            </a:r>
          </a:p>
        </p:txBody>
      </p:sp>
      <p:sp>
        <p:nvSpPr>
          <p:cNvPr id="13" name="Content Placeholder 12"/>
          <p:cNvSpPr>
            <a:spLocks noGrp="1"/>
          </p:cNvSpPr>
          <p:nvPr>
            <p:ph idx="1"/>
          </p:nvPr>
        </p:nvSpPr>
        <p:spPr>
          <a:xfrm>
            <a:off x="757115" y="1454759"/>
            <a:ext cx="5181600" cy="4980764"/>
          </a:xfrm>
        </p:spPr>
        <p:txBody>
          <a:bodyPr/>
          <a:lstStyle/>
          <a:p>
            <a:pPr marL="0" indent="0">
              <a:buNone/>
            </a:pPr>
            <a:r>
              <a:rPr lang="en-US" sz="2133" dirty="0"/>
              <a:t>CEAP Stage</a:t>
            </a:r>
          </a:p>
          <a:p>
            <a:pPr marL="0" lvl="1" indent="0">
              <a:buNone/>
            </a:pPr>
            <a:r>
              <a:rPr lang="en-US" sz="2133" dirty="0"/>
              <a:t>C3 – Edema (pitting)</a:t>
            </a:r>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endParaRPr lang="en-US" dirty="0"/>
          </a:p>
          <a:p>
            <a:pPr marL="0" lvl="1" indent="0">
              <a:buNone/>
            </a:pPr>
            <a:r>
              <a:rPr lang="en-US" sz="2133" dirty="0"/>
              <a:t>C3 – Edema (non-pitting)</a:t>
            </a:r>
          </a:p>
          <a:p>
            <a:pPr lvl="1"/>
            <a:endParaRPr lang="en-US" dirty="0"/>
          </a:p>
          <a:p>
            <a:pPr lvl="1"/>
            <a:endParaRPr lang="en-US" dirty="0"/>
          </a:p>
        </p:txBody>
      </p:sp>
      <p:sp>
        <p:nvSpPr>
          <p:cNvPr id="14" name="Content Placeholder 13"/>
          <p:cNvSpPr>
            <a:spLocks noGrp="1"/>
          </p:cNvSpPr>
          <p:nvPr>
            <p:ph idx="13"/>
          </p:nvPr>
        </p:nvSpPr>
        <p:spPr>
          <a:xfrm>
            <a:off x="6233157" y="1454760"/>
            <a:ext cx="5689335" cy="4885080"/>
          </a:xfrm>
        </p:spPr>
        <p:txBody>
          <a:bodyPr>
            <a:normAutofit/>
          </a:bodyPr>
          <a:lstStyle/>
          <a:p>
            <a:pPr marL="0" indent="0">
              <a:buNone/>
            </a:pPr>
            <a:r>
              <a:rPr lang="en-US" sz="2267" dirty="0"/>
              <a:t>Lymphatic stage &amp; involvement</a:t>
            </a:r>
          </a:p>
          <a:p>
            <a:pPr marL="0" lvl="1" indent="0">
              <a:buNone/>
            </a:pPr>
            <a:r>
              <a:rPr lang="en-US" sz="2267" b="1" dirty="0"/>
              <a:t>Lymphedema Stage 1:  </a:t>
            </a:r>
            <a:r>
              <a:rPr lang="en-US" sz="2267" dirty="0"/>
              <a:t>Soft swelling; possibly intermittent, likely daily; resolves with elevation or overnight</a:t>
            </a:r>
          </a:p>
          <a:p>
            <a:pPr marL="0" lvl="1" indent="0">
              <a:buNone/>
            </a:pPr>
            <a:r>
              <a:rPr lang="en-US" sz="2267" dirty="0">
                <a:solidFill>
                  <a:schemeClr val="accent2"/>
                </a:solidFill>
              </a:rPr>
              <a:t>Lymphatics are unable to accommodate the excess venous filtrate and swelling occurs</a:t>
            </a:r>
          </a:p>
          <a:p>
            <a:pPr lvl="1"/>
            <a:endParaRPr lang="en-US" sz="2267" dirty="0"/>
          </a:p>
          <a:p>
            <a:pPr marL="0" lvl="1" indent="0">
              <a:buNone/>
            </a:pPr>
            <a:r>
              <a:rPr lang="en-US" sz="2267" b="1" dirty="0"/>
              <a:t>Lymphedema Stage 2:  </a:t>
            </a:r>
            <a:r>
              <a:rPr lang="en-US" sz="2267" dirty="0"/>
              <a:t>Spongy swelling due to fibrosis; does not resolve with elevation; possible hyperkeratosis and scaly skin</a:t>
            </a:r>
          </a:p>
          <a:p>
            <a:pPr marL="0" lvl="1" indent="0">
              <a:buNone/>
            </a:pPr>
            <a:r>
              <a:rPr lang="en-US" sz="2267" dirty="0">
                <a:solidFill>
                  <a:schemeClr val="accent2"/>
                </a:solidFill>
              </a:rPr>
              <a:t>Extended excess venous filtrate overtaxes lymphatics, resulting in protein buildup and permanent damage and/or obstruction of lymphatics</a:t>
            </a:r>
          </a:p>
          <a:p>
            <a:endParaRPr lang="en-US" dirty="0"/>
          </a:p>
        </p:txBody>
      </p:sp>
      <p:sp>
        <p:nvSpPr>
          <p:cNvPr id="15" name="Rectangle 14"/>
          <p:cNvSpPr/>
          <p:nvPr/>
        </p:nvSpPr>
        <p:spPr>
          <a:xfrm>
            <a:off x="4989778" y="2065481"/>
            <a:ext cx="784830" cy="1231106"/>
          </a:xfrm>
          <a:prstGeom prst="rect">
            <a:avLst/>
          </a:prstGeom>
          <a:noFill/>
        </p:spPr>
        <p:txBody>
          <a:bodyPr wrap="none" lIns="121920" tIns="60960" rIns="121920" bIns="6096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7200" b="1" i="0" u="none" strike="noStrike" kern="1200" cap="all" spc="0" normalizeH="0" baseline="0" noProof="0" dirty="0">
                <a:ln w="9000" cmpd="sng">
                  <a:solidFill>
                    <a:srgbClr val="0085AD"/>
                  </a:solidFill>
                  <a:prstDash val="solid"/>
                </a:ln>
                <a:solidFill>
                  <a:srgbClr val="0085AD"/>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p:sp>
        <p:nvSpPr>
          <p:cNvPr id="16" name="Left Brace 15"/>
          <p:cNvSpPr/>
          <p:nvPr/>
        </p:nvSpPr>
        <p:spPr>
          <a:xfrm>
            <a:off x="5762771" y="1905724"/>
            <a:ext cx="470387" cy="1538811"/>
          </a:xfrm>
          <a:prstGeom prst="leftBrace">
            <a:avLst/>
          </a:prstGeom>
          <a:ln/>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eft Brace 16"/>
          <p:cNvSpPr/>
          <p:nvPr/>
        </p:nvSpPr>
        <p:spPr>
          <a:xfrm rot="10800000">
            <a:off x="4507551" y="1931373"/>
            <a:ext cx="470388" cy="1513161"/>
          </a:xfrm>
          <a:prstGeom prst="leftBrace">
            <a:avLst/>
          </a:prstGeom>
          <a:ln/>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4977941" y="4255387"/>
            <a:ext cx="784830" cy="1231106"/>
          </a:xfrm>
          <a:prstGeom prst="rect">
            <a:avLst/>
          </a:prstGeom>
          <a:noFill/>
        </p:spPr>
        <p:txBody>
          <a:bodyPr wrap="none" lIns="121920" tIns="60960" rIns="121920" bIns="6096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7200" b="1" i="0" u="none" strike="noStrike" kern="1200" cap="all" spc="0" normalizeH="0" baseline="0" noProof="0" dirty="0">
                <a:ln w="9000" cmpd="sng">
                  <a:solidFill>
                    <a:srgbClr val="0085AD"/>
                  </a:solidFill>
                  <a:prstDash val="solid"/>
                </a:ln>
                <a:solidFill>
                  <a:srgbClr val="0085AD"/>
                </a:solidFill>
                <a:effectLst>
                  <a:outerShdw blurRad="50800" dist="38100" dir="2700000" algn="tl" rotWithShape="0">
                    <a:prstClr val="black">
                      <a:alpha val="40000"/>
                    </a:prstClr>
                  </a:outerShdw>
                </a:effectLst>
                <a:uLnTx/>
                <a:uFillTx/>
                <a:latin typeface="Calibri" panose="020F0502020204030204"/>
                <a:ea typeface="+mn-ea"/>
                <a:cs typeface="+mn-cs"/>
              </a:rPr>
              <a:t>=</a:t>
            </a:r>
          </a:p>
        </p:txBody>
      </p:sp>
      <p:sp>
        <p:nvSpPr>
          <p:cNvPr id="10" name="Left Brace 9"/>
          <p:cNvSpPr/>
          <p:nvPr/>
        </p:nvSpPr>
        <p:spPr>
          <a:xfrm>
            <a:off x="5762771" y="3965419"/>
            <a:ext cx="470387" cy="2207584"/>
          </a:xfrm>
          <a:prstGeom prst="leftBrace">
            <a:avLst/>
          </a:prstGeom>
          <a:ln/>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eft Brace 10"/>
          <p:cNvSpPr/>
          <p:nvPr/>
        </p:nvSpPr>
        <p:spPr>
          <a:xfrm rot="10800000">
            <a:off x="4507552" y="3967395"/>
            <a:ext cx="470387" cy="1811044"/>
          </a:xfrm>
          <a:prstGeom prst="leftBrace">
            <a:avLst/>
          </a:prstGeom>
          <a:ln/>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Z:\Marketing\Magnetic Board\Approved Photos\PT143136 - 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7113" y="2168978"/>
            <a:ext cx="3178277" cy="305565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0EE09-6A30-E74F-9445-C567BB603FC0}"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976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CVIderm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97063" y="533400"/>
            <a:ext cx="3567112" cy="6019800"/>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26626" name="Rectangle 7"/>
          <p:cNvSpPr>
            <a:spLocks noChangeArrowheads="1"/>
          </p:cNvSpPr>
          <p:nvPr/>
        </p:nvSpPr>
        <p:spPr bwMode="auto">
          <a:xfrm>
            <a:off x="6367464" y="914400"/>
            <a:ext cx="2911475"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26627" name="Rectangle 8"/>
          <p:cNvSpPr>
            <a:spLocks noChangeArrowheads="1"/>
          </p:cNvSpPr>
          <p:nvPr/>
        </p:nvSpPr>
        <p:spPr bwMode="auto">
          <a:xfrm>
            <a:off x="6570664" y="609600"/>
            <a:ext cx="2911475"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Swelling (C3)</a:t>
            </a:r>
          </a:p>
        </p:txBody>
      </p:sp>
      <p:sp>
        <p:nvSpPr>
          <p:cNvPr id="26628" name="Rectangle 9"/>
          <p:cNvSpPr>
            <a:spLocks noChangeArrowheads="1"/>
          </p:cNvSpPr>
          <p:nvPr/>
        </p:nvSpPr>
        <p:spPr bwMode="auto">
          <a:xfrm>
            <a:off x="6197601" y="2209801"/>
            <a:ext cx="4043363"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Chronic stasis dermatitis (C4a)</a:t>
            </a:r>
          </a:p>
        </p:txBody>
      </p:sp>
      <p:sp>
        <p:nvSpPr>
          <p:cNvPr id="26629" name="AutoShape 10"/>
          <p:cNvSpPr>
            <a:spLocks noChangeArrowheads="1"/>
          </p:cNvSpPr>
          <p:nvPr/>
        </p:nvSpPr>
        <p:spPr bwMode="auto">
          <a:xfrm>
            <a:off x="5046664" y="2514600"/>
            <a:ext cx="1150937" cy="228600"/>
          </a:xfrm>
          <a:prstGeom prst="leftArrow">
            <a:avLst>
              <a:gd name="adj1" fmla="val 50000"/>
              <a:gd name="adj2" fmla="val 141602"/>
            </a:avLst>
          </a:prstGeom>
          <a:solidFill>
            <a:srgbClr val="FF000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30" name="AutoShape 11"/>
          <p:cNvSpPr>
            <a:spLocks noChangeArrowheads="1"/>
          </p:cNvSpPr>
          <p:nvPr/>
        </p:nvSpPr>
        <p:spPr bwMode="auto">
          <a:xfrm>
            <a:off x="5419725" y="1295400"/>
            <a:ext cx="1150938" cy="228600"/>
          </a:xfrm>
          <a:prstGeom prst="leftArrow">
            <a:avLst>
              <a:gd name="adj1" fmla="val 50000"/>
              <a:gd name="adj2" fmla="val 141602"/>
            </a:avLst>
          </a:prstGeom>
          <a:solidFill>
            <a:srgbClr val="FF000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ounded Rectangle 2"/>
          <p:cNvSpPr/>
          <p:nvPr/>
        </p:nvSpPr>
        <p:spPr>
          <a:xfrm>
            <a:off x="5803107" y="3287714"/>
            <a:ext cx="5305160" cy="2933700"/>
          </a:xfrm>
          <a:prstGeom prst="roundRect">
            <a:avLst/>
          </a:prstGeom>
          <a:solidFill>
            <a:schemeClr val="tx1"/>
          </a:solidFill>
          <a:ln w="254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Hebrew"/>
                <a:ea typeface="+mn-ea"/>
                <a:cs typeface="Arial Hebrew"/>
              </a:rPr>
              <a:t>This patient has secondary lymphedema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Hebrew"/>
                <a:ea typeface="+mn-ea"/>
                <a:cs typeface="Arial Hebrew"/>
              </a:rPr>
              <a:t>or </a:t>
            </a:r>
            <a:r>
              <a:rPr kumimoji="0" lang="en-US" sz="3600" b="0" i="1" u="none" strike="noStrike" kern="1200" cap="none" spc="0" normalizeH="0" baseline="0" noProof="0" dirty="0">
                <a:ln>
                  <a:noFill/>
                </a:ln>
                <a:solidFill>
                  <a:srgbClr val="FF0000"/>
                </a:solidFill>
                <a:effectLst/>
                <a:uLnTx/>
                <a:uFillTx/>
                <a:latin typeface="Arial Hebrew"/>
                <a:ea typeface="+mn-ea"/>
                <a:cs typeface="Arial Hebrew"/>
              </a:rPr>
              <a:t>phlebolymphedema!</a:t>
            </a:r>
          </a:p>
        </p:txBody>
      </p:sp>
      <p:pic>
        <p:nvPicPr>
          <p:cNvPr id="10" name="Picture 9" descr="pointing_han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9611181" flipH="1">
            <a:off x="4903964" y="3917823"/>
            <a:ext cx="941183" cy="4888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9652000" y="6553200"/>
            <a:ext cx="8915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 Dean</a:t>
            </a:r>
          </a:p>
        </p:txBody>
      </p:sp>
    </p:spTree>
    <p:extLst>
      <p:ext uri="{BB962C8B-B14F-4D97-AF65-F5344CB8AC3E}">
        <p14:creationId xmlns:p14="http://schemas.microsoft.com/office/powerpoint/2010/main" val="15060256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09555"/>
            <a:fld id="{D830EE09-6A30-E74F-9445-C567BB603FC0}" type="slidenum">
              <a:rPr lang="en-US">
                <a:solidFill>
                  <a:prstClr val="white"/>
                </a:solidFill>
                <a:latin typeface="Arial"/>
              </a:rPr>
              <a:pPr defTabSz="609555"/>
              <a:t>12</a:t>
            </a:fld>
            <a:endParaRPr lang="en-US" dirty="0">
              <a:solidFill>
                <a:prstClr val="white"/>
              </a:solidFill>
              <a:latin typeface="Arial"/>
            </a:endParaRPr>
          </a:p>
        </p:txBody>
      </p:sp>
      <p:sp>
        <p:nvSpPr>
          <p:cNvPr id="2" name="Title 1"/>
          <p:cNvSpPr>
            <a:spLocks noGrp="1"/>
          </p:cNvSpPr>
          <p:nvPr>
            <p:ph type="title"/>
          </p:nvPr>
        </p:nvSpPr>
        <p:spPr/>
        <p:txBody>
          <a:bodyPr>
            <a:normAutofit/>
          </a:bodyPr>
          <a:lstStyle/>
          <a:p>
            <a:r>
              <a:rPr lang="en-US" dirty="0"/>
              <a:t>CVI contributes to edema via altered lymphatic function</a:t>
            </a:r>
          </a:p>
        </p:txBody>
      </p:sp>
      <p:grpSp>
        <p:nvGrpSpPr>
          <p:cNvPr id="8" name="Group 7"/>
          <p:cNvGrpSpPr/>
          <p:nvPr/>
        </p:nvGrpSpPr>
        <p:grpSpPr>
          <a:xfrm>
            <a:off x="301578" y="1259396"/>
            <a:ext cx="11467020" cy="5094533"/>
            <a:chOff x="473066" y="1102027"/>
            <a:chExt cx="8395138" cy="3829032"/>
          </a:xfrm>
        </p:grpSpPr>
        <p:sp>
          <p:nvSpPr>
            <p:cNvPr id="9" name="Right Arrow 8"/>
            <p:cNvSpPr/>
            <p:nvPr/>
          </p:nvSpPr>
          <p:spPr>
            <a:xfrm flipV="1">
              <a:off x="473066" y="1102027"/>
              <a:ext cx="8395138" cy="3829032"/>
            </a:xfrm>
            <a:prstGeom prst="rightArrow">
              <a:avLst>
                <a:gd name="adj1" fmla="val 52128"/>
                <a:gd name="adj2" fmla="val 48538"/>
              </a:avLst>
            </a:prstGeom>
            <a:solidFill>
              <a:schemeClr val="accent5">
                <a:lumMod val="20000"/>
                <a:lumOff val="80000"/>
              </a:schemeClr>
            </a:solidFill>
            <a:ln w="9525"/>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3279596" y="2716798"/>
              <a:ext cx="2750392" cy="1767890"/>
            </a:xfrm>
            <a:custGeom>
              <a:avLst/>
              <a:gdLst>
                <a:gd name="connsiteX0" fmla="*/ 0 w 2750392"/>
                <a:gd name="connsiteY0" fmla="*/ 283417 h 1700466"/>
                <a:gd name="connsiteX1" fmla="*/ 283417 w 2750392"/>
                <a:gd name="connsiteY1" fmla="*/ 0 h 1700466"/>
                <a:gd name="connsiteX2" fmla="*/ 2466975 w 2750392"/>
                <a:gd name="connsiteY2" fmla="*/ 0 h 1700466"/>
                <a:gd name="connsiteX3" fmla="*/ 2750392 w 2750392"/>
                <a:gd name="connsiteY3" fmla="*/ 283417 h 1700466"/>
                <a:gd name="connsiteX4" fmla="*/ 2750392 w 2750392"/>
                <a:gd name="connsiteY4" fmla="*/ 1417049 h 1700466"/>
                <a:gd name="connsiteX5" fmla="*/ 2466975 w 2750392"/>
                <a:gd name="connsiteY5" fmla="*/ 1700466 h 1700466"/>
                <a:gd name="connsiteX6" fmla="*/ 283417 w 2750392"/>
                <a:gd name="connsiteY6" fmla="*/ 1700466 h 1700466"/>
                <a:gd name="connsiteX7" fmla="*/ 0 w 2750392"/>
                <a:gd name="connsiteY7" fmla="*/ 1417049 h 1700466"/>
                <a:gd name="connsiteX8" fmla="*/ 0 w 2750392"/>
                <a:gd name="connsiteY8" fmla="*/ 283417 h 170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392" h="1700466">
                  <a:moveTo>
                    <a:pt x="0" y="283417"/>
                  </a:moveTo>
                  <a:cubicBezTo>
                    <a:pt x="0" y="126890"/>
                    <a:pt x="126890" y="0"/>
                    <a:pt x="283417" y="0"/>
                  </a:cubicBezTo>
                  <a:lnTo>
                    <a:pt x="2466975" y="0"/>
                  </a:lnTo>
                  <a:cubicBezTo>
                    <a:pt x="2623502" y="0"/>
                    <a:pt x="2750392" y="126890"/>
                    <a:pt x="2750392" y="283417"/>
                  </a:cubicBezTo>
                  <a:lnTo>
                    <a:pt x="2750392" y="1417049"/>
                  </a:lnTo>
                  <a:cubicBezTo>
                    <a:pt x="2750392" y="1573576"/>
                    <a:pt x="2623502" y="1700466"/>
                    <a:pt x="2466975" y="1700466"/>
                  </a:cubicBezTo>
                  <a:lnTo>
                    <a:pt x="283417" y="1700466"/>
                  </a:lnTo>
                  <a:cubicBezTo>
                    <a:pt x="126890" y="1700466"/>
                    <a:pt x="0" y="1573576"/>
                    <a:pt x="0" y="1417049"/>
                  </a:cubicBezTo>
                  <a:lnTo>
                    <a:pt x="0" y="28341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120" tIns="202120" rIns="202120" bIns="202120" numCol="1" spcCol="1270" anchor="t" anchorCtr="0">
              <a:noAutofit/>
            </a:bodyPr>
            <a:lstStyle/>
            <a:p>
              <a:pPr defTabSz="1066773">
                <a:lnSpc>
                  <a:spcPct val="90000"/>
                </a:lnSpc>
                <a:spcBef>
                  <a:spcPct val="0"/>
                </a:spcBef>
                <a:spcAft>
                  <a:spcPct val="35000"/>
                </a:spcAft>
              </a:pPr>
              <a:r>
                <a:rPr lang="en-US" sz="2667" b="1" dirty="0">
                  <a:solidFill>
                    <a:srgbClr val="003B5C"/>
                  </a:solidFill>
                  <a:latin typeface="Arial"/>
                </a:rPr>
                <a:t>Lymphatic Overload</a:t>
              </a:r>
            </a:p>
          </p:txBody>
        </p:sp>
        <p:sp>
          <p:nvSpPr>
            <p:cNvPr id="14" name="Freeform 13"/>
            <p:cNvSpPr/>
            <p:nvPr/>
          </p:nvSpPr>
          <p:spPr>
            <a:xfrm>
              <a:off x="5967285" y="2716797"/>
              <a:ext cx="2900919" cy="1767890"/>
            </a:xfrm>
            <a:custGeom>
              <a:avLst/>
              <a:gdLst>
                <a:gd name="connsiteX0" fmla="*/ 0 w 2750392"/>
                <a:gd name="connsiteY0" fmla="*/ 283417 h 1700466"/>
                <a:gd name="connsiteX1" fmla="*/ 283417 w 2750392"/>
                <a:gd name="connsiteY1" fmla="*/ 0 h 1700466"/>
                <a:gd name="connsiteX2" fmla="*/ 2466975 w 2750392"/>
                <a:gd name="connsiteY2" fmla="*/ 0 h 1700466"/>
                <a:gd name="connsiteX3" fmla="*/ 2750392 w 2750392"/>
                <a:gd name="connsiteY3" fmla="*/ 283417 h 1700466"/>
                <a:gd name="connsiteX4" fmla="*/ 2750392 w 2750392"/>
                <a:gd name="connsiteY4" fmla="*/ 1417049 h 1700466"/>
                <a:gd name="connsiteX5" fmla="*/ 2466975 w 2750392"/>
                <a:gd name="connsiteY5" fmla="*/ 1700466 h 1700466"/>
                <a:gd name="connsiteX6" fmla="*/ 283417 w 2750392"/>
                <a:gd name="connsiteY6" fmla="*/ 1700466 h 1700466"/>
                <a:gd name="connsiteX7" fmla="*/ 0 w 2750392"/>
                <a:gd name="connsiteY7" fmla="*/ 1417049 h 1700466"/>
                <a:gd name="connsiteX8" fmla="*/ 0 w 2750392"/>
                <a:gd name="connsiteY8" fmla="*/ 283417 h 170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392" h="1700466">
                  <a:moveTo>
                    <a:pt x="0" y="283417"/>
                  </a:moveTo>
                  <a:cubicBezTo>
                    <a:pt x="0" y="126890"/>
                    <a:pt x="126890" y="0"/>
                    <a:pt x="283417" y="0"/>
                  </a:cubicBezTo>
                  <a:lnTo>
                    <a:pt x="2466975" y="0"/>
                  </a:lnTo>
                  <a:cubicBezTo>
                    <a:pt x="2623502" y="0"/>
                    <a:pt x="2750392" y="126890"/>
                    <a:pt x="2750392" y="283417"/>
                  </a:cubicBezTo>
                  <a:lnTo>
                    <a:pt x="2750392" y="1417049"/>
                  </a:lnTo>
                  <a:cubicBezTo>
                    <a:pt x="2750392" y="1573576"/>
                    <a:pt x="2623502" y="1700466"/>
                    <a:pt x="2466975" y="1700466"/>
                  </a:cubicBezTo>
                  <a:lnTo>
                    <a:pt x="283417" y="1700466"/>
                  </a:lnTo>
                  <a:cubicBezTo>
                    <a:pt x="126890" y="1700466"/>
                    <a:pt x="0" y="1573576"/>
                    <a:pt x="0" y="1417049"/>
                  </a:cubicBezTo>
                  <a:lnTo>
                    <a:pt x="0" y="28341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120" tIns="202120" rIns="202120" bIns="202120" numCol="1" spcCol="1270" anchor="t" anchorCtr="0">
              <a:noAutofit/>
            </a:bodyPr>
            <a:lstStyle/>
            <a:p>
              <a:pPr defTabSz="1066773">
                <a:lnSpc>
                  <a:spcPct val="90000"/>
                </a:lnSpc>
                <a:spcBef>
                  <a:spcPct val="0"/>
                </a:spcBef>
                <a:spcAft>
                  <a:spcPct val="35000"/>
                </a:spcAft>
              </a:pPr>
              <a:r>
                <a:rPr lang="en-US" sz="2667" b="1" dirty="0">
                  <a:solidFill>
                    <a:srgbClr val="003B5C"/>
                  </a:solidFill>
                  <a:latin typeface="Arial"/>
                </a:rPr>
                <a:t>Permanent Damage</a:t>
              </a:r>
              <a:r>
                <a:rPr lang="en-US" sz="2133" b="1" baseline="30000" dirty="0">
                  <a:solidFill>
                    <a:srgbClr val="003B5C"/>
                  </a:solidFill>
                  <a:latin typeface="Arial"/>
                </a:rPr>
                <a:t>2</a:t>
              </a:r>
            </a:p>
          </p:txBody>
        </p:sp>
        <p:sp>
          <p:nvSpPr>
            <p:cNvPr id="18" name="Freeform 17"/>
            <p:cNvSpPr/>
            <p:nvPr/>
          </p:nvSpPr>
          <p:spPr>
            <a:xfrm>
              <a:off x="563882" y="2716798"/>
              <a:ext cx="3041332" cy="1767890"/>
            </a:xfrm>
            <a:custGeom>
              <a:avLst/>
              <a:gdLst>
                <a:gd name="connsiteX0" fmla="*/ 0 w 2750392"/>
                <a:gd name="connsiteY0" fmla="*/ 283417 h 1700466"/>
                <a:gd name="connsiteX1" fmla="*/ 283417 w 2750392"/>
                <a:gd name="connsiteY1" fmla="*/ 0 h 1700466"/>
                <a:gd name="connsiteX2" fmla="*/ 2466975 w 2750392"/>
                <a:gd name="connsiteY2" fmla="*/ 0 h 1700466"/>
                <a:gd name="connsiteX3" fmla="*/ 2750392 w 2750392"/>
                <a:gd name="connsiteY3" fmla="*/ 283417 h 1700466"/>
                <a:gd name="connsiteX4" fmla="*/ 2750392 w 2750392"/>
                <a:gd name="connsiteY4" fmla="*/ 1417049 h 1700466"/>
                <a:gd name="connsiteX5" fmla="*/ 2466975 w 2750392"/>
                <a:gd name="connsiteY5" fmla="*/ 1700466 h 1700466"/>
                <a:gd name="connsiteX6" fmla="*/ 283417 w 2750392"/>
                <a:gd name="connsiteY6" fmla="*/ 1700466 h 1700466"/>
                <a:gd name="connsiteX7" fmla="*/ 0 w 2750392"/>
                <a:gd name="connsiteY7" fmla="*/ 1417049 h 1700466"/>
                <a:gd name="connsiteX8" fmla="*/ 0 w 2750392"/>
                <a:gd name="connsiteY8" fmla="*/ 283417 h 170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392" h="1700466">
                  <a:moveTo>
                    <a:pt x="0" y="283417"/>
                  </a:moveTo>
                  <a:cubicBezTo>
                    <a:pt x="0" y="126890"/>
                    <a:pt x="126890" y="0"/>
                    <a:pt x="283417" y="0"/>
                  </a:cubicBezTo>
                  <a:lnTo>
                    <a:pt x="2466975" y="0"/>
                  </a:lnTo>
                  <a:cubicBezTo>
                    <a:pt x="2623502" y="0"/>
                    <a:pt x="2750392" y="126890"/>
                    <a:pt x="2750392" y="283417"/>
                  </a:cubicBezTo>
                  <a:lnTo>
                    <a:pt x="2750392" y="1417049"/>
                  </a:lnTo>
                  <a:cubicBezTo>
                    <a:pt x="2750392" y="1573576"/>
                    <a:pt x="2623502" y="1700466"/>
                    <a:pt x="2466975" y="1700466"/>
                  </a:cubicBezTo>
                  <a:lnTo>
                    <a:pt x="283417" y="1700466"/>
                  </a:lnTo>
                  <a:cubicBezTo>
                    <a:pt x="126890" y="1700466"/>
                    <a:pt x="0" y="1573576"/>
                    <a:pt x="0" y="1417049"/>
                  </a:cubicBezTo>
                  <a:lnTo>
                    <a:pt x="0" y="28341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120" tIns="202120" rIns="202120" bIns="202120" numCol="1" spcCol="1270" anchor="t" anchorCtr="0">
              <a:noAutofit/>
            </a:bodyPr>
            <a:lstStyle/>
            <a:p>
              <a:pPr defTabSz="1066773">
                <a:lnSpc>
                  <a:spcPct val="90000"/>
                </a:lnSpc>
                <a:spcBef>
                  <a:spcPct val="0"/>
                </a:spcBef>
                <a:spcAft>
                  <a:spcPct val="35000"/>
                </a:spcAft>
              </a:pPr>
              <a:r>
                <a:rPr lang="en-US" sz="2667" b="1" dirty="0">
                  <a:solidFill>
                    <a:srgbClr val="003B5C"/>
                  </a:solidFill>
                  <a:latin typeface="Arial"/>
                </a:rPr>
                <a:t>Venous Insufficiency</a:t>
              </a:r>
            </a:p>
          </p:txBody>
        </p:sp>
      </p:grpSp>
      <p:sp>
        <p:nvSpPr>
          <p:cNvPr id="10" name="TextBox 9"/>
          <p:cNvSpPr txBox="1"/>
          <p:nvPr/>
        </p:nvSpPr>
        <p:spPr>
          <a:xfrm>
            <a:off x="1648824" y="6709622"/>
            <a:ext cx="10087729" cy="338554"/>
          </a:xfrm>
          <a:prstGeom prst="rect">
            <a:avLst/>
          </a:prstGeom>
          <a:noFill/>
        </p:spPr>
        <p:txBody>
          <a:bodyPr wrap="square" rtlCol="0">
            <a:spAutoFit/>
          </a:bodyPr>
          <a:lstStyle/>
          <a:p>
            <a:pPr defTabSz="609555"/>
            <a:endParaRPr lang="en-US" sz="1600" dirty="0">
              <a:solidFill>
                <a:srgbClr val="787A7E"/>
              </a:solidFill>
              <a:latin typeface="Arial"/>
            </a:endParaRPr>
          </a:p>
        </p:txBody>
      </p:sp>
      <p:sp>
        <p:nvSpPr>
          <p:cNvPr id="11" name="TextBox 10"/>
          <p:cNvSpPr txBox="1"/>
          <p:nvPr/>
        </p:nvSpPr>
        <p:spPr>
          <a:xfrm>
            <a:off x="425624" y="6403144"/>
            <a:ext cx="11434483" cy="379463"/>
          </a:xfrm>
          <a:prstGeom prst="rect">
            <a:avLst/>
          </a:prstGeom>
          <a:noFill/>
        </p:spPr>
        <p:txBody>
          <a:bodyPr wrap="square" rtlCol="0">
            <a:spAutoFit/>
          </a:bodyPr>
          <a:lstStyle/>
          <a:p>
            <a:pPr defTabSz="609555"/>
            <a:r>
              <a:rPr lang="en-US" sz="933" dirty="0">
                <a:solidFill>
                  <a:srgbClr val="787A7E"/>
                </a:solidFill>
                <a:latin typeface="Arial"/>
              </a:rPr>
              <a:t>1. Farrow W. Phlebolymphedema–A Common Underdiagnosed and Undertreated Problem in the Wound Care Clinic. The Journal of the American College of Certified Wound Specialists. 2010;2(1):14-23. </a:t>
            </a:r>
          </a:p>
          <a:p>
            <a:pPr defTabSz="609555"/>
            <a:r>
              <a:rPr lang="en-US" sz="933" dirty="0">
                <a:solidFill>
                  <a:srgbClr val="787A7E"/>
                </a:solidFill>
                <a:latin typeface="Arial"/>
              </a:rPr>
              <a:t>2. </a:t>
            </a:r>
            <a:r>
              <a:rPr lang="en-US" sz="933" dirty="0" err="1">
                <a:solidFill>
                  <a:srgbClr val="787A7E"/>
                </a:solidFill>
                <a:latin typeface="Arial"/>
              </a:rPr>
              <a:t>Scelsi</a:t>
            </a:r>
            <a:r>
              <a:rPr lang="en-US" sz="933" dirty="0">
                <a:solidFill>
                  <a:srgbClr val="787A7E"/>
                </a:solidFill>
                <a:latin typeface="Arial"/>
              </a:rPr>
              <a:t> R, elt al. Morphological changes of dermal blood and lymphatic vessels in chronic venous insufficiency of the leg. </a:t>
            </a:r>
            <a:r>
              <a:rPr lang="en-US" sz="933" i="1" dirty="0">
                <a:solidFill>
                  <a:srgbClr val="787A7E"/>
                </a:solidFill>
                <a:latin typeface="Arial"/>
              </a:rPr>
              <a:t>Int Angiol. </a:t>
            </a:r>
            <a:r>
              <a:rPr lang="en-US" sz="933" dirty="0">
                <a:solidFill>
                  <a:srgbClr val="787A7E"/>
                </a:solidFill>
                <a:latin typeface="Arial"/>
              </a:rPr>
              <a:t>1994 Dec;13(4):308–11</a:t>
            </a:r>
          </a:p>
        </p:txBody>
      </p:sp>
      <p:sp>
        <p:nvSpPr>
          <p:cNvPr id="6" name="TextBox 5"/>
          <p:cNvSpPr txBox="1"/>
          <p:nvPr/>
        </p:nvSpPr>
        <p:spPr>
          <a:xfrm>
            <a:off x="1188575" y="1426397"/>
            <a:ext cx="7979040" cy="1077218"/>
          </a:xfrm>
          <a:prstGeom prst="rect">
            <a:avLst/>
          </a:prstGeom>
          <a:noFill/>
        </p:spPr>
        <p:txBody>
          <a:bodyPr wrap="square" rtlCol="0">
            <a:spAutoFit/>
          </a:bodyPr>
          <a:lstStyle/>
          <a:p>
            <a:pPr algn="ctr" defTabSz="609555"/>
            <a:r>
              <a:rPr lang="en-US" sz="3200" b="1" dirty="0">
                <a:solidFill>
                  <a:srgbClr val="0085AD"/>
                </a:solidFill>
                <a:latin typeface="Arial"/>
              </a:rPr>
              <a:t>CVI is the leading cause of lymphedema in the U.S.</a:t>
            </a:r>
            <a:r>
              <a:rPr lang="en-US" sz="2400" b="1" baseline="30000" dirty="0">
                <a:solidFill>
                  <a:srgbClr val="0085AD"/>
                </a:solidFill>
                <a:latin typeface="Arial"/>
              </a:rPr>
              <a:t>1</a:t>
            </a:r>
            <a:r>
              <a:rPr lang="en-US" sz="3200" b="1" baseline="30000" dirty="0">
                <a:solidFill>
                  <a:srgbClr val="0085AD"/>
                </a:solidFill>
                <a:latin typeface="Arial"/>
              </a:rPr>
              <a:t> </a:t>
            </a:r>
          </a:p>
        </p:txBody>
      </p:sp>
      <p:cxnSp>
        <p:nvCxnSpPr>
          <p:cNvPr id="20" name="Straight Connector 19"/>
          <p:cNvCxnSpPr/>
          <p:nvPr/>
        </p:nvCxnSpPr>
        <p:spPr>
          <a:xfrm>
            <a:off x="4118187" y="2770293"/>
            <a:ext cx="0" cy="21336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89333" y="2770293"/>
            <a:ext cx="0" cy="21336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837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537" y="-405230"/>
            <a:ext cx="10644467" cy="918863"/>
          </a:xfrm>
        </p:spPr>
        <p:txBody>
          <a:bodyPr>
            <a:normAutofit/>
          </a:bodyPr>
          <a:lstStyle/>
          <a:p>
            <a:pPr algn="ctr"/>
            <a:r>
              <a:rPr lang="en-US" dirty="0"/>
              <a:t>Concurrent Venous and Lymphatic Disease Progression</a:t>
            </a:r>
            <a:endParaRPr lang="en-US" sz="2133" baseline="30000" dirty="0"/>
          </a:p>
        </p:txBody>
      </p:sp>
      <p:sp>
        <p:nvSpPr>
          <p:cNvPr id="3" name="Slide Number Placeholder 2"/>
          <p:cNvSpPr>
            <a:spLocks noGrp="1"/>
          </p:cNvSpPr>
          <p:nvPr>
            <p:ph type="sldNum" sz="quarter" idx="12"/>
          </p:nvPr>
        </p:nvSpPr>
        <p:spPr>
          <a:prstGeom prst="rect">
            <a:avLst/>
          </a:prstGeom>
        </p:spPr>
        <p:txBody>
          <a:bodyPr/>
          <a:lstStyle/>
          <a:p>
            <a:pPr defTabSz="609555"/>
            <a:fld id="{D830EE09-6A30-E74F-9445-C567BB603FC0}" type="slidenum">
              <a:rPr lang="en-US">
                <a:solidFill>
                  <a:prstClr val="white"/>
                </a:solidFill>
                <a:latin typeface="Arial"/>
              </a:rPr>
              <a:pPr defTabSz="609555"/>
              <a:t>13</a:t>
            </a:fld>
            <a:endParaRPr lang="en-US" sz="800" dirty="0">
              <a:solidFill>
                <a:prstClr val="white"/>
              </a:solidFill>
              <a:latin typeface="Arial"/>
            </a:endParaRPr>
          </a:p>
        </p:txBody>
      </p:sp>
      <p:sp>
        <p:nvSpPr>
          <p:cNvPr id="8" name="TextBox 7"/>
          <p:cNvSpPr txBox="1"/>
          <p:nvPr/>
        </p:nvSpPr>
        <p:spPr>
          <a:xfrm>
            <a:off x="252503" y="6227042"/>
            <a:ext cx="11533096" cy="666593"/>
          </a:xfrm>
          <a:prstGeom prst="rect">
            <a:avLst/>
          </a:prstGeom>
          <a:noFill/>
        </p:spPr>
        <p:txBody>
          <a:bodyPr wrap="square" rtlCol="0">
            <a:spAutoFit/>
          </a:bodyPr>
          <a:lstStyle/>
          <a:p>
            <a:pPr defTabSz="609555"/>
            <a:r>
              <a:rPr lang="en-US" sz="933" dirty="0">
                <a:solidFill>
                  <a:srgbClr val="787A7E"/>
                </a:solidFill>
                <a:latin typeface="Arial"/>
              </a:rPr>
              <a:t>1. Farrow W. Phlebolymphedema–A common underdiagnosed and undertreated problem in the wound care clinic. </a:t>
            </a:r>
            <a:r>
              <a:rPr lang="en-US" sz="933" i="1" dirty="0">
                <a:solidFill>
                  <a:srgbClr val="787A7E"/>
                </a:solidFill>
                <a:latin typeface="Arial"/>
              </a:rPr>
              <a:t>The Journal of the American College of Certified Wound Specialists</a:t>
            </a:r>
            <a:r>
              <a:rPr lang="en-US" sz="933" dirty="0">
                <a:solidFill>
                  <a:srgbClr val="787A7E"/>
                </a:solidFill>
                <a:latin typeface="Arial"/>
              </a:rPr>
              <a:t>. 2010;2(1):14-23</a:t>
            </a:r>
          </a:p>
          <a:p>
            <a:pPr defTabSz="609555"/>
            <a:r>
              <a:rPr lang="en-US" sz="933" dirty="0">
                <a:solidFill>
                  <a:srgbClr val="787A7E"/>
                </a:solidFill>
                <a:latin typeface="Arial"/>
              </a:rPr>
              <a:t>2. </a:t>
            </a:r>
            <a:r>
              <a:rPr lang="en-US" sz="933" dirty="0" err="1">
                <a:solidFill>
                  <a:srgbClr val="787A7E"/>
                </a:solidFill>
                <a:latin typeface="Arial"/>
              </a:rPr>
              <a:t>Scelsi</a:t>
            </a:r>
            <a:r>
              <a:rPr lang="en-US" sz="933" dirty="0">
                <a:solidFill>
                  <a:srgbClr val="787A7E"/>
                </a:solidFill>
                <a:latin typeface="Arial"/>
              </a:rPr>
              <a:t> R, et al. Morphological changes of dermal blood and lymphatic vessels in chronic venous insufficiency of the leg. </a:t>
            </a:r>
            <a:r>
              <a:rPr lang="en-US" sz="933" i="1" dirty="0" err="1">
                <a:solidFill>
                  <a:srgbClr val="787A7E"/>
                </a:solidFill>
                <a:latin typeface="Arial"/>
              </a:rPr>
              <a:t>Int</a:t>
            </a:r>
            <a:r>
              <a:rPr lang="en-US" sz="933" i="1" dirty="0">
                <a:solidFill>
                  <a:srgbClr val="787A7E"/>
                </a:solidFill>
                <a:latin typeface="Arial"/>
              </a:rPr>
              <a:t> </a:t>
            </a:r>
            <a:r>
              <a:rPr lang="en-US" sz="933" i="1" dirty="0" err="1">
                <a:solidFill>
                  <a:srgbClr val="787A7E"/>
                </a:solidFill>
                <a:latin typeface="Arial"/>
              </a:rPr>
              <a:t>Angiol</a:t>
            </a:r>
            <a:r>
              <a:rPr lang="en-US" sz="933" dirty="0">
                <a:solidFill>
                  <a:srgbClr val="787A7E"/>
                </a:solidFill>
                <a:latin typeface="Arial"/>
              </a:rPr>
              <a:t>. 1994 Dec;13(4):308–11 </a:t>
            </a:r>
          </a:p>
          <a:p>
            <a:pPr defTabSz="609555"/>
            <a:r>
              <a:rPr lang="en-US" sz="933" dirty="0">
                <a:solidFill>
                  <a:srgbClr val="787A7E"/>
                </a:solidFill>
                <a:latin typeface="Arial"/>
              </a:rPr>
              <a:t>3. Ruocco E, et al. Phlebolymphedema: disregarded cause of immunocompromised district. </a:t>
            </a:r>
            <a:r>
              <a:rPr lang="en-US" sz="933" i="1" dirty="0">
                <a:solidFill>
                  <a:srgbClr val="787A7E"/>
                </a:solidFill>
                <a:latin typeface="Arial"/>
              </a:rPr>
              <a:t>Clin Dermatol</a:t>
            </a:r>
            <a:r>
              <a:rPr lang="en-US" sz="933" dirty="0">
                <a:solidFill>
                  <a:srgbClr val="787A7E"/>
                </a:solidFill>
                <a:latin typeface="Arial"/>
              </a:rPr>
              <a:t>. 2012 Sep-Oct;30(5):541–3. doi: 10.1016/j.clindermatol.2012.04.004.</a:t>
            </a:r>
          </a:p>
          <a:p>
            <a:pPr defTabSz="609555"/>
            <a:endParaRPr lang="en-US" sz="933" dirty="0">
              <a:solidFill>
                <a:srgbClr val="787A7E"/>
              </a:solidFill>
              <a:latin typeface="Arial"/>
            </a:endParaRPr>
          </a:p>
        </p:txBody>
      </p:sp>
      <p:grpSp>
        <p:nvGrpSpPr>
          <p:cNvPr id="24" name="Group 23"/>
          <p:cNvGrpSpPr>
            <a:grpSpLocks noChangeAspect="1"/>
          </p:cNvGrpSpPr>
          <p:nvPr/>
        </p:nvGrpSpPr>
        <p:grpSpPr>
          <a:xfrm>
            <a:off x="2413113" y="609017"/>
            <a:ext cx="1944503" cy="2942492"/>
            <a:chOff x="2556507" y="973675"/>
            <a:chExt cx="1151726" cy="1742834"/>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41324" t="25134" r="7697" b="15217"/>
            <a:stretch/>
          </p:blipFill>
          <p:spPr>
            <a:xfrm>
              <a:off x="2556507" y="973675"/>
              <a:ext cx="1117117" cy="1742834"/>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3310062" y="2467011"/>
              <a:ext cx="398171" cy="249100"/>
            </a:xfrm>
            <a:prstGeom prst="rect">
              <a:avLst/>
            </a:prstGeom>
            <a:noFill/>
          </p:spPr>
          <p:txBody>
            <a:bodyPr wrap="square" rtlCol="0">
              <a:spAutoFit/>
            </a:bodyPr>
            <a:lstStyle/>
            <a:p>
              <a:pPr defTabSz="609555"/>
              <a:r>
                <a:rPr lang="en-US" sz="2133" b="1" dirty="0">
                  <a:solidFill>
                    <a:prstClr val="white"/>
                  </a:solidFill>
                  <a:latin typeface="Ebrima" panose="02000000000000000000" pitchFamily="2" charset="0"/>
                  <a:ea typeface="Ebrima" panose="02000000000000000000" pitchFamily="2" charset="0"/>
                  <a:cs typeface="Ebrima" panose="02000000000000000000" pitchFamily="2" charset="0"/>
                </a:rPr>
                <a:t>C3</a:t>
              </a:r>
            </a:p>
          </p:txBody>
        </p:sp>
      </p:grpSp>
      <p:grpSp>
        <p:nvGrpSpPr>
          <p:cNvPr id="25" name="Group 24"/>
          <p:cNvGrpSpPr/>
          <p:nvPr/>
        </p:nvGrpSpPr>
        <p:grpSpPr>
          <a:xfrm>
            <a:off x="4329175" y="601071"/>
            <a:ext cx="2231707" cy="2938701"/>
            <a:chOff x="3914529" y="726111"/>
            <a:chExt cx="1456934" cy="1997158"/>
          </a:xfrm>
        </p:grpSpPr>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r="41268"/>
            <a:stretch/>
          </p:blipFill>
          <p:spPr>
            <a:xfrm>
              <a:off x="3914529" y="726111"/>
              <a:ext cx="1349161" cy="1997158"/>
            </a:xfrm>
            <a:prstGeom prst="rect">
              <a:avLst/>
            </a:prstGeom>
            <a:ln>
              <a:noFill/>
            </a:ln>
            <a:effectLst>
              <a:outerShdw blurRad="190500" algn="tl" rotWithShape="0">
                <a:srgbClr val="000000">
                  <a:alpha val="70000"/>
                </a:srgbClr>
              </a:outerShdw>
            </a:effectLst>
          </p:spPr>
        </p:pic>
        <p:sp>
          <p:nvSpPr>
            <p:cNvPr id="19" name="TextBox 18"/>
            <p:cNvSpPr txBox="1"/>
            <p:nvPr/>
          </p:nvSpPr>
          <p:spPr>
            <a:xfrm>
              <a:off x="4776035" y="2435774"/>
              <a:ext cx="595428" cy="285818"/>
            </a:xfrm>
            <a:prstGeom prst="rect">
              <a:avLst/>
            </a:prstGeom>
            <a:noFill/>
          </p:spPr>
          <p:txBody>
            <a:bodyPr wrap="square" rtlCol="0">
              <a:spAutoFit/>
            </a:bodyPr>
            <a:lstStyle/>
            <a:p>
              <a:pPr defTabSz="609555"/>
              <a:r>
                <a:rPr lang="en-US" sz="2133" b="1" dirty="0">
                  <a:solidFill>
                    <a:prstClr val="white"/>
                  </a:solidFill>
                  <a:latin typeface="Ebrima" panose="02000000000000000000" pitchFamily="2" charset="0"/>
                  <a:ea typeface="Ebrima" panose="02000000000000000000" pitchFamily="2" charset="0"/>
                  <a:cs typeface="Ebrima" panose="02000000000000000000" pitchFamily="2" charset="0"/>
                </a:rPr>
                <a:t>C4a</a:t>
              </a:r>
            </a:p>
          </p:txBody>
        </p:sp>
      </p:grpSp>
      <p:grpSp>
        <p:nvGrpSpPr>
          <p:cNvPr id="26" name="Group 25"/>
          <p:cNvGrpSpPr/>
          <p:nvPr/>
        </p:nvGrpSpPr>
        <p:grpSpPr>
          <a:xfrm>
            <a:off x="6439933" y="601070"/>
            <a:ext cx="1792188" cy="2938702"/>
            <a:chOff x="5495340" y="740171"/>
            <a:chExt cx="1036367" cy="1953955"/>
          </a:xfrm>
        </p:grpSpPr>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961259" y="1274252"/>
              <a:ext cx="1953955" cy="885794"/>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5969987" y="2412851"/>
              <a:ext cx="561720" cy="279635"/>
            </a:xfrm>
            <a:prstGeom prst="rect">
              <a:avLst/>
            </a:prstGeom>
            <a:noFill/>
          </p:spPr>
          <p:txBody>
            <a:bodyPr wrap="square" rtlCol="0">
              <a:spAutoFit/>
            </a:bodyPr>
            <a:lstStyle/>
            <a:p>
              <a:pPr defTabSz="609555"/>
              <a:r>
                <a:rPr lang="en-US" sz="2133" b="1" dirty="0">
                  <a:solidFill>
                    <a:prstClr val="white"/>
                  </a:solidFill>
                  <a:latin typeface="Ebrima" panose="02000000000000000000" pitchFamily="2" charset="0"/>
                  <a:ea typeface="Ebrima" panose="02000000000000000000" pitchFamily="2" charset="0"/>
                  <a:cs typeface="Ebrima" panose="02000000000000000000" pitchFamily="2" charset="0"/>
                </a:rPr>
                <a:t>C4b</a:t>
              </a:r>
            </a:p>
          </p:txBody>
        </p:sp>
      </p:grpSp>
      <p:grpSp>
        <p:nvGrpSpPr>
          <p:cNvPr id="4" name="Group 3"/>
          <p:cNvGrpSpPr>
            <a:grpSpLocks noChangeAspect="1"/>
          </p:cNvGrpSpPr>
          <p:nvPr/>
        </p:nvGrpSpPr>
        <p:grpSpPr>
          <a:xfrm>
            <a:off x="8008012" y="603176"/>
            <a:ext cx="1962507" cy="2947658"/>
            <a:chOff x="6229314" y="729939"/>
            <a:chExt cx="1215669" cy="1825918"/>
          </a:xfrm>
        </p:grpSpPr>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b="2237"/>
            <a:stretch/>
          </p:blipFill>
          <p:spPr>
            <a:xfrm>
              <a:off x="6229314" y="729939"/>
              <a:ext cx="1201191" cy="1813980"/>
            </a:xfrm>
            <a:prstGeom prst="rect">
              <a:avLst/>
            </a:prstGeom>
            <a:ln>
              <a:noFill/>
            </a:ln>
            <a:effectLst>
              <a:outerShdw blurRad="190500" algn="tl" rotWithShape="0">
                <a:srgbClr val="000000">
                  <a:alpha val="70000"/>
                </a:srgbClr>
              </a:outerShdw>
            </a:effectLst>
          </p:spPr>
        </p:pic>
        <p:sp>
          <p:nvSpPr>
            <p:cNvPr id="21" name="TextBox 20"/>
            <p:cNvSpPr txBox="1"/>
            <p:nvPr/>
          </p:nvSpPr>
          <p:spPr>
            <a:xfrm>
              <a:off x="7046812" y="2295340"/>
              <a:ext cx="398171" cy="260517"/>
            </a:xfrm>
            <a:prstGeom prst="rect">
              <a:avLst/>
            </a:prstGeom>
            <a:noFill/>
          </p:spPr>
          <p:txBody>
            <a:bodyPr wrap="square" rtlCol="0">
              <a:spAutoFit/>
            </a:bodyPr>
            <a:lstStyle/>
            <a:p>
              <a:pPr defTabSz="609555"/>
              <a:r>
                <a:rPr lang="en-US" sz="2133" b="1" dirty="0">
                  <a:solidFill>
                    <a:prstClr val="white"/>
                  </a:solidFill>
                  <a:latin typeface="Ebrima" panose="02000000000000000000" pitchFamily="2" charset="0"/>
                  <a:ea typeface="Ebrima" panose="02000000000000000000" pitchFamily="2" charset="0"/>
                  <a:cs typeface="Ebrima" panose="02000000000000000000" pitchFamily="2" charset="0"/>
                </a:rPr>
                <a:t>C5</a:t>
              </a:r>
            </a:p>
          </p:txBody>
        </p:sp>
      </p:grpSp>
      <p:grpSp>
        <p:nvGrpSpPr>
          <p:cNvPr id="5" name="Group 4"/>
          <p:cNvGrpSpPr>
            <a:grpSpLocks noChangeAspect="1"/>
          </p:cNvGrpSpPr>
          <p:nvPr/>
        </p:nvGrpSpPr>
        <p:grpSpPr>
          <a:xfrm>
            <a:off x="9947143" y="599588"/>
            <a:ext cx="2172307" cy="2962261"/>
            <a:chOff x="7759607" y="760042"/>
            <a:chExt cx="1372337" cy="1871384"/>
          </a:xfrm>
        </p:grpSpPr>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59607" y="760042"/>
              <a:ext cx="1372337" cy="1857438"/>
            </a:xfrm>
            <a:prstGeom prst="rect">
              <a:avLst/>
            </a:prstGeom>
            <a:ln>
              <a:noFill/>
            </a:ln>
            <a:effectLst>
              <a:outerShdw blurRad="190500" algn="tl" rotWithShape="0">
                <a:srgbClr val="000000">
                  <a:alpha val="70000"/>
                </a:srgbClr>
              </a:outerShdw>
            </a:effectLst>
          </p:spPr>
        </p:pic>
        <p:sp>
          <p:nvSpPr>
            <p:cNvPr id="22" name="TextBox 21"/>
            <p:cNvSpPr txBox="1"/>
            <p:nvPr/>
          </p:nvSpPr>
          <p:spPr>
            <a:xfrm>
              <a:off x="8678105" y="2365738"/>
              <a:ext cx="398171" cy="265688"/>
            </a:xfrm>
            <a:prstGeom prst="rect">
              <a:avLst/>
            </a:prstGeom>
            <a:noFill/>
          </p:spPr>
          <p:txBody>
            <a:bodyPr wrap="square" rtlCol="0">
              <a:spAutoFit/>
            </a:bodyPr>
            <a:lstStyle/>
            <a:p>
              <a:pPr defTabSz="609555"/>
              <a:r>
                <a:rPr lang="en-US" sz="2133" b="1" dirty="0">
                  <a:solidFill>
                    <a:prstClr val="white"/>
                  </a:solidFill>
                  <a:latin typeface="Ebrima" panose="02000000000000000000" pitchFamily="2" charset="0"/>
                  <a:ea typeface="Ebrima" panose="02000000000000000000" pitchFamily="2" charset="0"/>
                  <a:cs typeface="Ebrima" panose="02000000000000000000" pitchFamily="2" charset="0"/>
                </a:rPr>
                <a:t>C6</a:t>
              </a:r>
            </a:p>
          </p:txBody>
        </p:sp>
      </p:grpSp>
      <p:grpSp>
        <p:nvGrpSpPr>
          <p:cNvPr id="6" name="Group 5"/>
          <p:cNvGrpSpPr>
            <a:grpSpLocks noChangeAspect="1"/>
          </p:cNvGrpSpPr>
          <p:nvPr/>
        </p:nvGrpSpPr>
        <p:grpSpPr>
          <a:xfrm>
            <a:off x="29840" y="603178"/>
            <a:ext cx="2420939" cy="2958672"/>
            <a:chOff x="278715" y="760042"/>
            <a:chExt cx="1590466" cy="1943737"/>
          </a:xfrm>
        </p:grpSpPr>
        <p:pic>
          <p:nvPicPr>
            <p:cNvPr id="15" name="Picture 4" descr="image00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671" r="18312" b="12338"/>
            <a:stretch/>
          </p:blipFill>
          <p:spPr bwMode="auto">
            <a:xfrm>
              <a:off x="278715" y="760042"/>
              <a:ext cx="1535826" cy="1933997"/>
            </a:xfrm>
            <a:prstGeom prst="rect">
              <a:avLst/>
            </a:prstGeom>
            <a:ln>
              <a:noFill/>
            </a:ln>
            <a:effectLst>
              <a:outerShdw blurRad="190500" algn="tl" rotWithShape="0">
                <a:srgbClr val="000000">
                  <a:alpha val="70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1471010" y="2427484"/>
              <a:ext cx="398171" cy="276295"/>
            </a:xfrm>
            <a:prstGeom prst="rect">
              <a:avLst/>
            </a:prstGeom>
            <a:noFill/>
          </p:spPr>
          <p:txBody>
            <a:bodyPr wrap="square" rtlCol="0">
              <a:spAutoFit/>
            </a:bodyPr>
            <a:lstStyle/>
            <a:p>
              <a:pPr defTabSz="609555"/>
              <a:r>
                <a:rPr lang="en-US" sz="2133" b="1" dirty="0">
                  <a:solidFill>
                    <a:prstClr val="white"/>
                  </a:solidFill>
                  <a:latin typeface="Ebrima" panose="02000000000000000000" pitchFamily="2" charset="0"/>
                  <a:ea typeface="Ebrima" panose="02000000000000000000" pitchFamily="2" charset="0"/>
                  <a:cs typeface="Ebrima" panose="02000000000000000000" pitchFamily="2" charset="0"/>
                </a:rPr>
                <a:t>C2</a:t>
              </a:r>
            </a:p>
          </p:txBody>
        </p:sp>
      </p:grpSp>
      <p:sp>
        <p:nvSpPr>
          <p:cNvPr id="27" name="Freeform 26"/>
          <p:cNvSpPr/>
          <p:nvPr/>
        </p:nvSpPr>
        <p:spPr>
          <a:xfrm>
            <a:off x="72770" y="3397154"/>
            <a:ext cx="2879124" cy="1682689"/>
          </a:xfrm>
          <a:custGeom>
            <a:avLst/>
            <a:gdLst>
              <a:gd name="connsiteX0" fmla="*/ 0 w 2750392"/>
              <a:gd name="connsiteY0" fmla="*/ 283417 h 1700466"/>
              <a:gd name="connsiteX1" fmla="*/ 283417 w 2750392"/>
              <a:gd name="connsiteY1" fmla="*/ 0 h 1700466"/>
              <a:gd name="connsiteX2" fmla="*/ 2466975 w 2750392"/>
              <a:gd name="connsiteY2" fmla="*/ 0 h 1700466"/>
              <a:gd name="connsiteX3" fmla="*/ 2750392 w 2750392"/>
              <a:gd name="connsiteY3" fmla="*/ 283417 h 1700466"/>
              <a:gd name="connsiteX4" fmla="*/ 2750392 w 2750392"/>
              <a:gd name="connsiteY4" fmla="*/ 1417049 h 1700466"/>
              <a:gd name="connsiteX5" fmla="*/ 2466975 w 2750392"/>
              <a:gd name="connsiteY5" fmla="*/ 1700466 h 1700466"/>
              <a:gd name="connsiteX6" fmla="*/ 283417 w 2750392"/>
              <a:gd name="connsiteY6" fmla="*/ 1700466 h 1700466"/>
              <a:gd name="connsiteX7" fmla="*/ 0 w 2750392"/>
              <a:gd name="connsiteY7" fmla="*/ 1417049 h 1700466"/>
              <a:gd name="connsiteX8" fmla="*/ 0 w 2750392"/>
              <a:gd name="connsiteY8" fmla="*/ 283417 h 170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392" h="1700466">
                <a:moveTo>
                  <a:pt x="0" y="283417"/>
                </a:moveTo>
                <a:cubicBezTo>
                  <a:pt x="0" y="126890"/>
                  <a:pt x="126890" y="0"/>
                  <a:pt x="283417" y="0"/>
                </a:cubicBezTo>
                <a:lnTo>
                  <a:pt x="2466975" y="0"/>
                </a:lnTo>
                <a:cubicBezTo>
                  <a:pt x="2623502" y="0"/>
                  <a:pt x="2750392" y="126890"/>
                  <a:pt x="2750392" y="283417"/>
                </a:cubicBezTo>
                <a:lnTo>
                  <a:pt x="2750392" y="1417049"/>
                </a:lnTo>
                <a:cubicBezTo>
                  <a:pt x="2750392" y="1573576"/>
                  <a:pt x="2623502" y="1700466"/>
                  <a:pt x="2466975" y="1700466"/>
                </a:cubicBezTo>
                <a:lnTo>
                  <a:pt x="283417" y="1700466"/>
                </a:lnTo>
                <a:cubicBezTo>
                  <a:pt x="126890" y="1700466"/>
                  <a:pt x="0" y="1573576"/>
                  <a:pt x="0" y="1417049"/>
                </a:cubicBezTo>
                <a:lnTo>
                  <a:pt x="0" y="28341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120" tIns="202120" rIns="202120" bIns="202120" numCol="1" spcCol="1270" anchor="t" anchorCtr="0">
            <a:noAutofit/>
          </a:bodyPr>
          <a:lstStyle/>
          <a:p>
            <a:pPr defTabSz="1066747">
              <a:lnSpc>
                <a:spcPct val="90000"/>
              </a:lnSpc>
              <a:spcBef>
                <a:spcPct val="0"/>
              </a:spcBef>
              <a:spcAft>
                <a:spcPct val="35000"/>
              </a:spcAft>
            </a:pPr>
            <a:r>
              <a:rPr lang="en-US" sz="2400" dirty="0">
                <a:solidFill>
                  <a:srgbClr val="003B5C"/>
                </a:solidFill>
                <a:latin typeface="Arial"/>
              </a:rPr>
              <a:t>Venous Insufficiency</a:t>
            </a:r>
          </a:p>
          <a:p>
            <a:pPr defTabSz="1066747">
              <a:lnSpc>
                <a:spcPct val="90000"/>
              </a:lnSpc>
              <a:spcBef>
                <a:spcPct val="0"/>
              </a:spcBef>
              <a:spcAft>
                <a:spcPct val="35000"/>
              </a:spcAft>
            </a:pPr>
            <a:r>
              <a:rPr lang="en-US" sz="2400" dirty="0">
                <a:solidFill>
                  <a:srgbClr val="003B5C"/>
                </a:solidFill>
                <a:latin typeface="Arial"/>
              </a:rPr>
              <a:t>Venous Hypertension</a:t>
            </a:r>
          </a:p>
        </p:txBody>
      </p:sp>
      <p:sp>
        <p:nvSpPr>
          <p:cNvPr id="28" name="Freeform 27"/>
          <p:cNvSpPr/>
          <p:nvPr/>
        </p:nvSpPr>
        <p:spPr>
          <a:xfrm>
            <a:off x="2138654" y="3422792"/>
            <a:ext cx="3035229" cy="1304889"/>
          </a:xfrm>
          <a:custGeom>
            <a:avLst/>
            <a:gdLst>
              <a:gd name="connsiteX0" fmla="*/ 0 w 2750392"/>
              <a:gd name="connsiteY0" fmla="*/ 283417 h 1700466"/>
              <a:gd name="connsiteX1" fmla="*/ 283417 w 2750392"/>
              <a:gd name="connsiteY1" fmla="*/ 0 h 1700466"/>
              <a:gd name="connsiteX2" fmla="*/ 2466975 w 2750392"/>
              <a:gd name="connsiteY2" fmla="*/ 0 h 1700466"/>
              <a:gd name="connsiteX3" fmla="*/ 2750392 w 2750392"/>
              <a:gd name="connsiteY3" fmla="*/ 283417 h 1700466"/>
              <a:gd name="connsiteX4" fmla="*/ 2750392 w 2750392"/>
              <a:gd name="connsiteY4" fmla="*/ 1417049 h 1700466"/>
              <a:gd name="connsiteX5" fmla="*/ 2466975 w 2750392"/>
              <a:gd name="connsiteY5" fmla="*/ 1700466 h 1700466"/>
              <a:gd name="connsiteX6" fmla="*/ 283417 w 2750392"/>
              <a:gd name="connsiteY6" fmla="*/ 1700466 h 1700466"/>
              <a:gd name="connsiteX7" fmla="*/ 0 w 2750392"/>
              <a:gd name="connsiteY7" fmla="*/ 1417049 h 1700466"/>
              <a:gd name="connsiteX8" fmla="*/ 0 w 2750392"/>
              <a:gd name="connsiteY8" fmla="*/ 283417 h 170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392" h="1700466">
                <a:moveTo>
                  <a:pt x="0" y="283417"/>
                </a:moveTo>
                <a:cubicBezTo>
                  <a:pt x="0" y="126890"/>
                  <a:pt x="126890" y="0"/>
                  <a:pt x="283417" y="0"/>
                </a:cubicBezTo>
                <a:lnTo>
                  <a:pt x="2466975" y="0"/>
                </a:lnTo>
                <a:cubicBezTo>
                  <a:pt x="2623502" y="0"/>
                  <a:pt x="2750392" y="126890"/>
                  <a:pt x="2750392" y="283417"/>
                </a:cubicBezTo>
                <a:lnTo>
                  <a:pt x="2750392" y="1417049"/>
                </a:lnTo>
                <a:cubicBezTo>
                  <a:pt x="2750392" y="1573576"/>
                  <a:pt x="2623502" y="1700466"/>
                  <a:pt x="2466975" y="1700466"/>
                </a:cubicBezTo>
                <a:lnTo>
                  <a:pt x="283417" y="1700466"/>
                </a:lnTo>
                <a:cubicBezTo>
                  <a:pt x="126890" y="1700466"/>
                  <a:pt x="0" y="1573576"/>
                  <a:pt x="0" y="1417049"/>
                </a:cubicBezTo>
                <a:lnTo>
                  <a:pt x="0" y="28341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120" tIns="202120" rIns="202120" bIns="202120" numCol="1" spcCol="1270" anchor="t" anchorCtr="0">
            <a:noAutofit/>
          </a:bodyPr>
          <a:lstStyle/>
          <a:p>
            <a:pPr defTabSz="1066747">
              <a:lnSpc>
                <a:spcPct val="90000"/>
              </a:lnSpc>
              <a:spcBef>
                <a:spcPct val="0"/>
              </a:spcBef>
              <a:spcAft>
                <a:spcPct val="35000"/>
              </a:spcAft>
            </a:pPr>
            <a:r>
              <a:rPr lang="en-US" sz="2400" dirty="0">
                <a:solidFill>
                  <a:srgbClr val="003B5C"/>
                </a:solidFill>
                <a:latin typeface="Arial"/>
              </a:rPr>
              <a:t>Edema</a:t>
            </a:r>
          </a:p>
          <a:p>
            <a:pPr defTabSz="1066747">
              <a:lnSpc>
                <a:spcPct val="90000"/>
              </a:lnSpc>
              <a:spcBef>
                <a:spcPct val="0"/>
              </a:spcBef>
              <a:spcAft>
                <a:spcPct val="35000"/>
              </a:spcAft>
            </a:pPr>
            <a:r>
              <a:rPr lang="en-US" sz="2400" dirty="0">
                <a:solidFill>
                  <a:srgbClr val="003B5C"/>
                </a:solidFill>
                <a:latin typeface="Arial"/>
              </a:rPr>
              <a:t>Stagnant Proteins</a:t>
            </a:r>
          </a:p>
          <a:p>
            <a:pPr defTabSz="1066747">
              <a:lnSpc>
                <a:spcPct val="90000"/>
              </a:lnSpc>
              <a:spcBef>
                <a:spcPct val="0"/>
              </a:spcBef>
              <a:spcAft>
                <a:spcPct val="35000"/>
              </a:spcAft>
            </a:pPr>
            <a:r>
              <a:rPr lang="en-US" sz="2400" dirty="0">
                <a:solidFill>
                  <a:srgbClr val="003B5C"/>
                </a:solidFill>
                <a:latin typeface="Arial"/>
              </a:rPr>
              <a:t>Susceptible to Infection</a:t>
            </a:r>
          </a:p>
        </p:txBody>
      </p:sp>
      <p:sp>
        <p:nvSpPr>
          <p:cNvPr id="29" name="Freeform 28"/>
          <p:cNvSpPr/>
          <p:nvPr/>
        </p:nvSpPr>
        <p:spPr>
          <a:xfrm>
            <a:off x="4953249" y="3394390"/>
            <a:ext cx="3005761" cy="1524004"/>
          </a:xfrm>
          <a:custGeom>
            <a:avLst/>
            <a:gdLst>
              <a:gd name="connsiteX0" fmla="*/ 0 w 2750392"/>
              <a:gd name="connsiteY0" fmla="*/ 283417 h 1700466"/>
              <a:gd name="connsiteX1" fmla="*/ 283417 w 2750392"/>
              <a:gd name="connsiteY1" fmla="*/ 0 h 1700466"/>
              <a:gd name="connsiteX2" fmla="*/ 2466975 w 2750392"/>
              <a:gd name="connsiteY2" fmla="*/ 0 h 1700466"/>
              <a:gd name="connsiteX3" fmla="*/ 2750392 w 2750392"/>
              <a:gd name="connsiteY3" fmla="*/ 283417 h 1700466"/>
              <a:gd name="connsiteX4" fmla="*/ 2750392 w 2750392"/>
              <a:gd name="connsiteY4" fmla="*/ 1417049 h 1700466"/>
              <a:gd name="connsiteX5" fmla="*/ 2466975 w 2750392"/>
              <a:gd name="connsiteY5" fmla="*/ 1700466 h 1700466"/>
              <a:gd name="connsiteX6" fmla="*/ 283417 w 2750392"/>
              <a:gd name="connsiteY6" fmla="*/ 1700466 h 1700466"/>
              <a:gd name="connsiteX7" fmla="*/ 0 w 2750392"/>
              <a:gd name="connsiteY7" fmla="*/ 1417049 h 1700466"/>
              <a:gd name="connsiteX8" fmla="*/ 0 w 2750392"/>
              <a:gd name="connsiteY8" fmla="*/ 283417 h 170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392" h="1700466">
                <a:moveTo>
                  <a:pt x="0" y="283417"/>
                </a:moveTo>
                <a:cubicBezTo>
                  <a:pt x="0" y="126890"/>
                  <a:pt x="126890" y="0"/>
                  <a:pt x="283417" y="0"/>
                </a:cubicBezTo>
                <a:lnTo>
                  <a:pt x="2466975" y="0"/>
                </a:lnTo>
                <a:cubicBezTo>
                  <a:pt x="2623502" y="0"/>
                  <a:pt x="2750392" y="126890"/>
                  <a:pt x="2750392" y="283417"/>
                </a:cubicBezTo>
                <a:lnTo>
                  <a:pt x="2750392" y="1417049"/>
                </a:lnTo>
                <a:cubicBezTo>
                  <a:pt x="2750392" y="1573576"/>
                  <a:pt x="2623502" y="1700466"/>
                  <a:pt x="2466975" y="1700466"/>
                </a:cubicBezTo>
                <a:lnTo>
                  <a:pt x="283417" y="1700466"/>
                </a:lnTo>
                <a:cubicBezTo>
                  <a:pt x="126890" y="1700466"/>
                  <a:pt x="0" y="1573576"/>
                  <a:pt x="0" y="1417049"/>
                </a:cubicBezTo>
                <a:lnTo>
                  <a:pt x="0" y="28341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120" tIns="202120" rIns="202120" bIns="202120" numCol="1" spcCol="1270" anchor="t" anchorCtr="0">
            <a:noAutofit/>
          </a:bodyPr>
          <a:lstStyle/>
          <a:p>
            <a:pPr defTabSz="1066747">
              <a:lnSpc>
                <a:spcPct val="90000"/>
              </a:lnSpc>
              <a:spcBef>
                <a:spcPct val="0"/>
              </a:spcBef>
              <a:spcAft>
                <a:spcPct val="35000"/>
              </a:spcAft>
            </a:pPr>
            <a:r>
              <a:rPr lang="en-US" sz="2400" dirty="0">
                <a:solidFill>
                  <a:srgbClr val="003B5C"/>
                </a:solidFill>
                <a:latin typeface="Arial"/>
              </a:rPr>
              <a:t>Hyperpigmentation</a:t>
            </a:r>
          </a:p>
          <a:p>
            <a:pPr defTabSz="1066747">
              <a:lnSpc>
                <a:spcPct val="90000"/>
              </a:lnSpc>
              <a:spcBef>
                <a:spcPct val="0"/>
              </a:spcBef>
              <a:spcAft>
                <a:spcPct val="35000"/>
              </a:spcAft>
            </a:pPr>
            <a:r>
              <a:rPr lang="en-US" sz="2400" dirty="0">
                <a:solidFill>
                  <a:srgbClr val="003B5C"/>
                </a:solidFill>
                <a:latin typeface="Arial"/>
              </a:rPr>
              <a:t>Eczema / Contact Dermatitis</a:t>
            </a:r>
          </a:p>
          <a:p>
            <a:pPr defTabSz="1066747">
              <a:lnSpc>
                <a:spcPct val="90000"/>
              </a:lnSpc>
              <a:spcBef>
                <a:spcPct val="0"/>
              </a:spcBef>
              <a:spcAft>
                <a:spcPct val="35000"/>
              </a:spcAft>
            </a:pPr>
            <a:r>
              <a:rPr lang="en-US" sz="2400" dirty="0">
                <a:solidFill>
                  <a:srgbClr val="003B5C"/>
                </a:solidFill>
                <a:latin typeface="Arial"/>
              </a:rPr>
              <a:t>Fibrosis</a:t>
            </a:r>
          </a:p>
        </p:txBody>
      </p:sp>
      <p:sp>
        <p:nvSpPr>
          <p:cNvPr id="30" name="Freeform 29"/>
          <p:cNvSpPr/>
          <p:nvPr/>
        </p:nvSpPr>
        <p:spPr>
          <a:xfrm>
            <a:off x="8478031" y="3495721"/>
            <a:ext cx="4849235" cy="1524004"/>
          </a:xfrm>
          <a:custGeom>
            <a:avLst/>
            <a:gdLst>
              <a:gd name="connsiteX0" fmla="*/ 0 w 2750392"/>
              <a:gd name="connsiteY0" fmla="*/ 283417 h 1700466"/>
              <a:gd name="connsiteX1" fmla="*/ 283417 w 2750392"/>
              <a:gd name="connsiteY1" fmla="*/ 0 h 1700466"/>
              <a:gd name="connsiteX2" fmla="*/ 2466975 w 2750392"/>
              <a:gd name="connsiteY2" fmla="*/ 0 h 1700466"/>
              <a:gd name="connsiteX3" fmla="*/ 2750392 w 2750392"/>
              <a:gd name="connsiteY3" fmla="*/ 283417 h 1700466"/>
              <a:gd name="connsiteX4" fmla="*/ 2750392 w 2750392"/>
              <a:gd name="connsiteY4" fmla="*/ 1417049 h 1700466"/>
              <a:gd name="connsiteX5" fmla="*/ 2466975 w 2750392"/>
              <a:gd name="connsiteY5" fmla="*/ 1700466 h 1700466"/>
              <a:gd name="connsiteX6" fmla="*/ 283417 w 2750392"/>
              <a:gd name="connsiteY6" fmla="*/ 1700466 h 1700466"/>
              <a:gd name="connsiteX7" fmla="*/ 0 w 2750392"/>
              <a:gd name="connsiteY7" fmla="*/ 1417049 h 1700466"/>
              <a:gd name="connsiteX8" fmla="*/ 0 w 2750392"/>
              <a:gd name="connsiteY8" fmla="*/ 283417 h 170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392" h="1700466">
                <a:moveTo>
                  <a:pt x="0" y="283417"/>
                </a:moveTo>
                <a:cubicBezTo>
                  <a:pt x="0" y="126890"/>
                  <a:pt x="126890" y="0"/>
                  <a:pt x="283417" y="0"/>
                </a:cubicBezTo>
                <a:lnTo>
                  <a:pt x="2466975" y="0"/>
                </a:lnTo>
                <a:cubicBezTo>
                  <a:pt x="2623502" y="0"/>
                  <a:pt x="2750392" y="126890"/>
                  <a:pt x="2750392" y="283417"/>
                </a:cubicBezTo>
                <a:lnTo>
                  <a:pt x="2750392" y="1417049"/>
                </a:lnTo>
                <a:cubicBezTo>
                  <a:pt x="2750392" y="1573576"/>
                  <a:pt x="2623502" y="1700466"/>
                  <a:pt x="2466975" y="1700466"/>
                </a:cubicBezTo>
                <a:lnTo>
                  <a:pt x="283417" y="1700466"/>
                </a:lnTo>
                <a:cubicBezTo>
                  <a:pt x="126890" y="1700466"/>
                  <a:pt x="0" y="1573576"/>
                  <a:pt x="0" y="1417049"/>
                </a:cubicBezTo>
                <a:lnTo>
                  <a:pt x="0" y="28341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120" tIns="202120" rIns="202120" bIns="202120" numCol="1" spcCol="1270" anchor="t" anchorCtr="0">
            <a:noAutofit/>
          </a:bodyPr>
          <a:lstStyle/>
          <a:p>
            <a:pPr defTabSz="1066747">
              <a:lnSpc>
                <a:spcPct val="90000"/>
              </a:lnSpc>
              <a:spcBef>
                <a:spcPct val="0"/>
              </a:spcBef>
              <a:spcAft>
                <a:spcPct val="35000"/>
              </a:spcAft>
            </a:pPr>
            <a:r>
              <a:rPr lang="en-US" sz="2400" dirty="0">
                <a:solidFill>
                  <a:srgbClr val="003B5C"/>
                </a:solidFill>
                <a:latin typeface="Arial"/>
              </a:rPr>
              <a:t>Wounds</a:t>
            </a:r>
          </a:p>
          <a:p>
            <a:pPr defTabSz="1066747">
              <a:lnSpc>
                <a:spcPct val="90000"/>
              </a:lnSpc>
              <a:spcBef>
                <a:spcPct val="0"/>
              </a:spcBef>
              <a:spcAft>
                <a:spcPct val="35000"/>
              </a:spcAft>
            </a:pPr>
            <a:r>
              <a:rPr lang="en-US" sz="2400" dirty="0">
                <a:solidFill>
                  <a:srgbClr val="003B5C"/>
                </a:solidFill>
                <a:latin typeface="Arial"/>
              </a:rPr>
              <a:t>Fat Deposition</a:t>
            </a:r>
          </a:p>
        </p:txBody>
      </p:sp>
      <p:sp>
        <p:nvSpPr>
          <p:cNvPr id="36" name="Right Arrow 35"/>
          <p:cNvSpPr/>
          <p:nvPr/>
        </p:nvSpPr>
        <p:spPr>
          <a:xfrm flipV="1">
            <a:off x="-1" y="4934170"/>
            <a:ext cx="11788343" cy="1298813"/>
          </a:xfrm>
          <a:prstGeom prst="rightArrow">
            <a:avLst>
              <a:gd name="adj1" fmla="val 50081"/>
              <a:gd name="adj2" fmla="val 67324"/>
            </a:avLst>
          </a:prstGeom>
          <a:gradFill flip="none" rotWithShape="1">
            <a:gsLst>
              <a:gs pos="0">
                <a:schemeClr val="accent4">
                  <a:lumMod val="60000"/>
                  <a:lumOff val="40000"/>
                </a:schemeClr>
              </a:gs>
              <a:gs pos="50000">
                <a:schemeClr val="accent3"/>
              </a:gs>
              <a:gs pos="100000">
                <a:schemeClr val="bg1"/>
              </a:gs>
            </a:gsLst>
            <a:lin ang="10800000" scaled="1"/>
            <a:tileRect/>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2413113" y="5336839"/>
            <a:ext cx="8671289" cy="461729"/>
          </a:xfrm>
          <a:prstGeom prst="rect">
            <a:avLst/>
          </a:prstGeom>
        </p:spPr>
        <p:txBody>
          <a:bodyPr wrap="square">
            <a:spAutoFit/>
          </a:bodyPr>
          <a:lstStyle/>
          <a:p>
            <a:pPr algn="ctr" defTabSz="1066747">
              <a:lnSpc>
                <a:spcPct val="90000"/>
              </a:lnSpc>
              <a:spcBef>
                <a:spcPct val="0"/>
              </a:spcBef>
              <a:spcAft>
                <a:spcPct val="35000"/>
              </a:spcAft>
            </a:pPr>
            <a:r>
              <a:rPr lang="en-US" sz="2667" b="1" dirty="0">
                <a:solidFill>
                  <a:srgbClr val="003B5C"/>
                </a:solidFill>
                <a:latin typeface="Arial"/>
              </a:rPr>
              <a:t>Progressive and Irreversible Lymphatic Damage</a:t>
            </a:r>
            <a:r>
              <a:rPr lang="en-US" sz="2667" baseline="30000" dirty="0">
                <a:solidFill>
                  <a:srgbClr val="003B5C"/>
                </a:solidFill>
                <a:latin typeface="Arial"/>
              </a:rPr>
              <a:t>1,2,3</a:t>
            </a:r>
            <a:endParaRPr lang="en-US" sz="2667" b="1" dirty="0">
              <a:solidFill>
                <a:srgbClr val="003B5C"/>
              </a:solidFill>
              <a:latin typeface="Arial"/>
            </a:endParaRPr>
          </a:p>
        </p:txBody>
      </p:sp>
      <p:cxnSp>
        <p:nvCxnSpPr>
          <p:cNvPr id="40" name="Straight Connector 39"/>
          <p:cNvCxnSpPr/>
          <p:nvPr/>
        </p:nvCxnSpPr>
        <p:spPr>
          <a:xfrm>
            <a:off x="2157453" y="4058944"/>
            <a:ext cx="0" cy="58129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64495" y="4058944"/>
            <a:ext cx="0" cy="58129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008011" y="4058944"/>
            <a:ext cx="0" cy="58129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03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677334" y="891952"/>
            <a:ext cx="11086677" cy="1143000"/>
          </a:xfrm>
        </p:spPr>
        <p:txBody>
          <a:bodyPr>
            <a:normAutofit fontScale="90000"/>
          </a:bodyPr>
          <a:lstStyle/>
          <a:p>
            <a:pPr algn="ctr"/>
            <a:r>
              <a:rPr lang="en-US" altLang="en-US" sz="3600" dirty="0">
                <a:latin typeface="Century Gothic" charset="0"/>
                <a:ea typeface="ＭＳ Ｐゴシック" charset="-128"/>
                <a:cs typeface="Century Gothic" charset="0"/>
              </a:rPr>
              <a:t>Lymphatic transport in patients with CVI &amp; Venous Leg Ulcerations</a:t>
            </a:r>
          </a:p>
        </p:txBody>
      </p:sp>
      <p:sp>
        <p:nvSpPr>
          <p:cNvPr id="30722" name="Content Placeholder 2"/>
          <p:cNvSpPr>
            <a:spLocks noGrp="1"/>
          </p:cNvSpPr>
          <p:nvPr>
            <p:ph idx="1"/>
          </p:nvPr>
        </p:nvSpPr>
        <p:spPr>
          <a:xfrm>
            <a:off x="793103" y="1601788"/>
            <a:ext cx="10245012" cy="4800600"/>
          </a:xfrm>
        </p:spPr>
        <p:txBody>
          <a:bodyPr/>
          <a:lstStyle/>
          <a:p>
            <a:pPr marL="0" indent="0">
              <a:buNone/>
            </a:pPr>
            <a:endParaRPr lang="en-US" altLang="en-US" sz="3200" dirty="0">
              <a:ea typeface="ＭＳ Ｐゴシック" charset="-128"/>
              <a:cs typeface="ＭＳ Ｐゴシック" charset="-128"/>
            </a:endParaRPr>
          </a:p>
          <a:p>
            <a:pPr marL="0" indent="0">
              <a:buNone/>
            </a:pPr>
            <a:r>
              <a:rPr lang="en-US" altLang="en-US" sz="3200" dirty="0">
                <a:ea typeface="ＭＳ Ｐゴシック" charset="-128"/>
                <a:cs typeface="ＭＳ Ｐゴシック" charset="-128"/>
              </a:rPr>
              <a:t>12 patients with active unilateral VLU underwent </a:t>
            </a:r>
            <a:r>
              <a:rPr lang="en-US" altLang="en-US" sz="3200" dirty="0" err="1">
                <a:ea typeface="ＭＳ Ｐゴシック" charset="-128"/>
                <a:cs typeface="ＭＳ Ｐゴシック" charset="-128"/>
              </a:rPr>
              <a:t>indocyanine</a:t>
            </a:r>
            <a:r>
              <a:rPr lang="en-US" altLang="en-US" sz="3200" dirty="0">
                <a:ea typeface="ＭＳ Ｐゴシック" charset="-128"/>
                <a:cs typeface="ＭＳ Ｐゴシック" charset="-128"/>
              </a:rPr>
              <a:t> </a:t>
            </a:r>
            <a:r>
              <a:rPr lang="en-US" altLang="en-US" sz="3200" dirty="0">
                <a:solidFill>
                  <a:srgbClr val="00FF00"/>
                </a:solidFill>
                <a:ea typeface="ＭＳ Ｐゴシック" charset="-128"/>
                <a:cs typeface="ＭＳ Ｐゴシック" charset="-128"/>
              </a:rPr>
              <a:t>green</a:t>
            </a:r>
            <a:r>
              <a:rPr lang="en-US" altLang="en-US" sz="3200" dirty="0">
                <a:ea typeface="ＭＳ Ｐゴシック" charset="-128"/>
                <a:cs typeface="ＭＳ Ｐゴシック" charset="-128"/>
              </a:rPr>
              <a:t> </a:t>
            </a:r>
            <a:r>
              <a:rPr lang="en-US" altLang="en-US" sz="3200" dirty="0" err="1">
                <a:ea typeface="ＭＳ Ｐゴシック" charset="-128"/>
                <a:cs typeface="ＭＳ Ｐゴシック" charset="-128"/>
              </a:rPr>
              <a:t>lymphography</a:t>
            </a:r>
            <a:r>
              <a:rPr lang="en-US" altLang="en-US" sz="3200" dirty="0">
                <a:ea typeface="ＭＳ Ｐゴシック" charset="-128"/>
                <a:cs typeface="ＭＳ Ｐゴシック" charset="-128"/>
              </a:rPr>
              <a:t> (ICGL) of the </a:t>
            </a:r>
            <a:r>
              <a:rPr lang="en-US" altLang="en-US" sz="3200" b="1" dirty="0">
                <a:ea typeface="ＭＳ Ｐゴシック" charset="-128"/>
                <a:cs typeface="ＭＳ Ｐゴシック" charset="-128"/>
              </a:rPr>
              <a:t>B</a:t>
            </a:r>
            <a:r>
              <a:rPr lang="en-US" altLang="en-US" sz="3200" dirty="0">
                <a:ea typeface="ＭＳ Ｐゴシック" charset="-128"/>
                <a:cs typeface="ＭＳ Ｐゴシック" charset="-128"/>
              </a:rPr>
              <a:t>LE</a:t>
            </a:r>
          </a:p>
          <a:p>
            <a:pPr marL="0" indent="0">
              <a:buNone/>
            </a:pPr>
            <a:endParaRPr lang="en-US" altLang="en-US" dirty="0">
              <a:ea typeface="ＭＳ Ｐゴシック" charset="-128"/>
              <a:cs typeface="ＭＳ Ｐゴシック" charset="-128"/>
            </a:endParaRPr>
          </a:p>
          <a:p>
            <a:pPr marL="0" indent="0">
              <a:buNone/>
            </a:pPr>
            <a:endParaRPr lang="en-US" altLang="en-US" dirty="0">
              <a:ea typeface="ＭＳ Ｐゴシック" charset="-128"/>
              <a:cs typeface="ＭＳ Ｐゴシック" charset="-128"/>
            </a:endParaRPr>
          </a:p>
          <a:p>
            <a:pPr marL="0" indent="0">
              <a:buNone/>
            </a:pPr>
            <a:endParaRPr lang="en-US" altLang="en-US" dirty="0">
              <a:solidFill>
                <a:srgbClr val="FF6600"/>
              </a:solidFill>
              <a:ea typeface="ＭＳ Ｐゴシック" charset="-128"/>
              <a:cs typeface="ＭＳ Ｐゴシック" charset="-128"/>
            </a:endParaRPr>
          </a:p>
        </p:txBody>
      </p:sp>
      <p:sp>
        <p:nvSpPr>
          <p:cNvPr id="4" name="Rectangle 3"/>
          <p:cNvSpPr>
            <a:spLocks noChangeArrowheads="1"/>
          </p:cNvSpPr>
          <p:nvPr/>
        </p:nvSpPr>
        <p:spPr bwMode="auto">
          <a:xfrm>
            <a:off x="1655763" y="6426201"/>
            <a:ext cx="5232400" cy="444500"/>
          </a:xfrm>
          <a:prstGeom prst="rect">
            <a:avLst/>
          </a:prstGeom>
          <a:noFill/>
          <a:ln>
            <a:noFill/>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09555">
              <a:defRPr/>
            </a:pPr>
            <a:r>
              <a:rPr lang="en-US" sz="1600" dirty="0">
                <a:solidFill>
                  <a:prstClr val="black"/>
                </a:solidFill>
                <a:latin typeface="Arial"/>
              </a:rPr>
              <a:t>Rasmussen et al. </a:t>
            </a:r>
            <a:r>
              <a:rPr lang="en-US" sz="1600" i="1" dirty="0">
                <a:solidFill>
                  <a:prstClr val="black"/>
                </a:solidFill>
                <a:latin typeface="Arial"/>
              </a:rPr>
              <a:t>J Vasc Surg: Vein &amp; Lymph Dis </a:t>
            </a:r>
            <a:r>
              <a:rPr lang="en-US" sz="1600" dirty="0">
                <a:solidFill>
                  <a:prstClr val="black"/>
                </a:solidFill>
                <a:latin typeface="Arial"/>
              </a:rPr>
              <a:t>2016;4:9-17</a:t>
            </a:r>
          </a:p>
        </p:txBody>
      </p:sp>
      <p:sp>
        <p:nvSpPr>
          <p:cNvPr id="2" name="Rounded Rectangle 1"/>
          <p:cNvSpPr>
            <a:spLocks noChangeArrowheads="1"/>
          </p:cNvSpPr>
          <p:nvPr/>
        </p:nvSpPr>
        <p:spPr bwMode="auto">
          <a:xfrm>
            <a:off x="1250368" y="3309487"/>
            <a:ext cx="7905751" cy="876300"/>
          </a:xfrm>
          <a:prstGeom prst="roundRect">
            <a:avLst>
              <a:gd name="adj" fmla="val 16667"/>
            </a:avLst>
          </a:prstGeom>
          <a:solidFill>
            <a:schemeClr val="tx1"/>
          </a:solidFill>
          <a:ln w="9525">
            <a:solidFill>
              <a:srgbClr val="4A7EBB"/>
            </a:solidFill>
            <a:round/>
            <a:headEnd/>
            <a:tailEnd/>
          </a:ln>
          <a:effectLst>
            <a:outerShdw blurRad="40000" dist="23000" dir="5400000" rotWithShape="0">
              <a:srgbClr val="000000">
                <a:alpha val="34998"/>
              </a:srgbClr>
            </a:outerShdw>
          </a:effectLst>
        </p:spPr>
        <p:txBody>
          <a:bodyPr anchor="ctr"/>
          <a:lstStyle/>
          <a:p>
            <a:pPr algn="ctr" defTabSz="609555">
              <a:defRPr/>
            </a:pPr>
            <a:r>
              <a:rPr lang="en-US" sz="2800" dirty="0">
                <a:solidFill>
                  <a:prstClr val="white"/>
                </a:solidFill>
                <a:latin typeface="Arial"/>
              </a:rPr>
              <a:t>All </a:t>
            </a:r>
            <a:r>
              <a:rPr lang="en-US" sz="2800" b="1" dirty="0">
                <a:solidFill>
                  <a:prstClr val="white"/>
                </a:solidFill>
                <a:latin typeface="Arial"/>
              </a:rPr>
              <a:t>12</a:t>
            </a:r>
            <a:r>
              <a:rPr lang="en-US" sz="2800" dirty="0">
                <a:solidFill>
                  <a:prstClr val="white"/>
                </a:solidFill>
                <a:latin typeface="Arial"/>
              </a:rPr>
              <a:t> ulcerated limbs = </a:t>
            </a:r>
            <a:r>
              <a:rPr lang="en-US" sz="2800" dirty="0">
                <a:solidFill>
                  <a:srgbClr val="FF0000"/>
                </a:solidFill>
                <a:latin typeface="Arial"/>
              </a:rPr>
              <a:t>abnormal ICG lymphography</a:t>
            </a:r>
          </a:p>
        </p:txBody>
      </p:sp>
      <p:sp>
        <p:nvSpPr>
          <p:cNvPr id="26629" name="Picture 4" descr="DSCN0141.JPG"/>
          <p:cNvSpPr>
            <a:spLocks noChangeAspect="1"/>
          </p:cNvSpPr>
          <p:nvPr/>
        </p:nvSpPr>
        <p:spPr bwMode="auto">
          <a:xfrm>
            <a:off x="1854201" y="4241801"/>
            <a:ext cx="40767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cs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cs typeface="ＭＳ Ｐゴシック" charset="-128"/>
              </a:defRPr>
            </a:lvl9pPr>
          </a:lstStyle>
          <a:p>
            <a:pPr defTabSz="609555">
              <a:spcBef>
                <a:spcPct val="0"/>
              </a:spcBef>
              <a:buNone/>
            </a:pPr>
            <a:endParaRPr lang="en-US" altLang="en-US" sz="1800">
              <a:solidFill>
                <a:prstClr val="black"/>
              </a:solidFill>
              <a:latin typeface="Calisto MT" charset="0"/>
            </a:endParaRPr>
          </a:p>
        </p:txBody>
      </p:sp>
      <p:pic>
        <p:nvPicPr>
          <p:cNvPr id="8" name="Picture 4" descr="DSCN014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4894" y="4129772"/>
            <a:ext cx="40767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ointing_hand.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2089498">
            <a:off x="5380209" y="4564797"/>
            <a:ext cx="787951" cy="40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Leg-Lymphedema (2).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24349" y="2744788"/>
            <a:ext cx="1827340" cy="3294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44959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26629"/>
                                        </p:tgtEl>
                                        <p:attrNameLst>
                                          <p:attrName>style.visibility</p:attrName>
                                        </p:attrNameLst>
                                      </p:cBhvr>
                                      <p:to>
                                        <p:strVal val="visible"/>
                                      </p:to>
                                    </p:set>
                                    <p:animEffect transition="in" filter="wipe(down)">
                                      <p:cBhvr>
                                        <p:cTn id="12" dur="500"/>
                                        <p:tgtEl>
                                          <p:spTgt spid="26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6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9752" y="868713"/>
            <a:ext cx="11546323" cy="1143000"/>
          </a:xfrm>
        </p:spPr>
        <p:txBody>
          <a:bodyPr rtlCol="0">
            <a:noAutofit/>
          </a:bodyPr>
          <a:lstStyle/>
          <a:p>
            <a:pPr algn="ctr">
              <a:defRPr/>
            </a:pPr>
            <a:r>
              <a:rPr lang="en-US" b="1" dirty="0"/>
              <a:t>Venous-lymphatic disease: </a:t>
            </a:r>
            <a:br>
              <a:rPr lang="en-US" b="1" dirty="0"/>
            </a:br>
            <a:r>
              <a:rPr lang="en-US" b="1" dirty="0"/>
              <a:t>Lymphoscintigraphic abnormalities in CVI</a:t>
            </a:r>
            <a:br>
              <a:rPr lang="en-US" dirty="0"/>
            </a:br>
            <a:br>
              <a:rPr lang="en-US" dirty="0"/>
            </a:br>
            <a:br>
              <a:rPr lang="en-US" dirty="0"/>
            </a:br>
            <a:endParaRPr lang="en-US" dirty="0"/>
          </a:p>
        </p:txBody>
      </p:sp>
      <p:sp>
        <p:nvSpPr>
          <p:cNvPr id="30722" name="Content Placeholder 6"/>
          <p:cNvSpPr>
            <a:spLocks noGrp="1"/>
          </p:cNvSpPr>
          <p:nvPr>
            <p:ph sz="half" idx="1"/>
          </p:nvPr>
        </p:nvSpPr>
        <p:spPr>
          <a:xfrm>
            <a:off x="297141" y="2211493"/>
            <a:ext cx="8530771" cy="4464051"/>
          </a:xfrm>
        </p:spPr>
        <p:txBody>
          <a:bodyPr>
            <a:normAutofit/>
          </a:bodyPr>
          <a:lstStyle/>
          <a:p>
            <a:pPr eaLnBrk="1" hangingPunct="1"/>
            <a:endParaRPr lang="en-US" sz="3200" dirty="0">
              <a:latin typeface="Calibri" charset="0"/>
            </a:endParaRPr>
          </a:p>
          <a:p>
            <a:pPr eaLnBrk="1" hangingPunct="1"/>
            <a:r>
              <a:rPr lang="en-US" sz="3200" dirty="0">
                <a:latin typeface="Calibri" charset="0"/>
              </a:rPr>
              <a:t>Hammond 1991- 36 /48 </a:t>
            </a:r>
            <a:r>
              <a:rPr lang="en-US" sz="3200" dirty="0">
                <a:solidFill>
                  <a:srgbClr val="FF0000"/>
                </a:solidFill>
                <a:latin typeface="Calibri" charset="0"/>
              </a:rPr>
              <a:t>(75%) </a:t>
            </a:r>
            <a:r>
              <a:rPr lang="en-US" sz="3200" dirty="0">
                <a:latin typeface="Calibri" charset="0"/>
              </a:rPr>
              <a:t>of  extremities with CVI had an abnormal lymphoscintigram</a:t>
            </a:r>
          </a:p>
          <a:p>
            <a:pPr eaLnBrk="1" hangingPunct="1"/>
            <a:endParaRPr lang="en-US" sz="3200" dirty="0">
              <a:latin typeface="Calibri" charset="0"/>
            </a:endParaRPr>
          </a:p>
          <a:p>
            <a:pPr eaLnBrk="1" hangingPunct="1"/>
            <a:r>
              <a:rPr lang="en-US" sz="3200" dirty="0" err="1">
                <a:latin typeface="Calibri" charset="0"/>
              </a:rPr>
              <a:t>Weissleder</a:t>
            </a:r>
            <a:r>
              <a:rPr lang="en-US" sz="3200" dirty="0">
                <a:latin typeface="Calibri" charset="0"/>
              </a:rPr>
              <a:t> 1998- 27/34 </a:t>
            </a:r>
            <a:r>
              <a:rPr lang="en-US" sz="3200" dirty="0">
                <a:solidFill>
                  <a:srgbClr val="FF0000"/>
                </a:solidFill>
                <a:latin typeface="Calibri" charset="0"/>
              </a:rPr>
              <a:t>(79%) </a:t>
            </a:r>
            <a:r>
              <a:rPr lang="en-US" sz="3200" dirty="0">
                <a:latin typeface="Calibri" charset="0"/>
              </a:rPr>
              <a:t>of patients with CVI had an abnormal lymphoscintigram</a:t>
            </a:r>
          </a:p>
        </p:txBody>
      </p:sp>
      <p:pic>
        <p:nvPicPr>
          <p:cNvPr id="30723" name="Picture 1" descr="Casanegra Figure 20-6.jpe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9990915" y="1316739"/>
            <a:ext cx="1925637" cy="443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4767421" y="5752213"/>
            <a:ext cx="6096000" cy="923330"/>
          </a:xfrm>
          <a:prstGeom prst="rect">
            <a:avLst/>
          </a:prstGeom>
        </p:spPr>
        <p:txBody>
          <a:bodyPr>
            <a:spAutoFit/>
          </a:bodyPr>
          <a:lstStyle/>
          <a:p>
            <a:pPr defTabSz="609555"/>
            <a:r>
              <a:rPr lang="en-US" dirty="0">
                <a:solidFill>
                  <a:prstClr val="black"/>
                </a:solidFill>
                <a:latin typeface="Arial"/>
              </a:rPr>
              <a:t>Hammond et al. J Bergan (Ed), Venous disorders., 1, WB Saunders, Philadelphia (1991), pp. 333–343</a:t>
            </a:r>
          </a:p>
          <a:p>
            <a:pPr defTabSz="609555"/>
            <a:r>
              <a:rPr lang="en-US" dirty="0" err="1">
                <a:solidFill>
                  <a:prstClr val="black"/>
                </a:solidFill>
                <a:latin typeface="Arial"/>
              </a:rPr>
              <a:t>Weissleder</a:t>
            </a:r>
            <a:r>
              <a:rPr lang="en-US" dirty="0">
                <a:solidFill>
                  <a:prstClr val="black"/>
                </a:solidFill>
                <a:latin typeface="Arial"/>
              </a:rPr>
              <a:t> H,  </a:t>
            </a:r>
            <a:r>
              <a:rPr lang="en-US" i="1" dirty="0">
                <a:solidFill>
                  <a:prstClr val="black"/>
                </a:solidFill>
                <a:latin typeface="Arial"/>
              </a:rPr>
              <a:t>Radiology</a:t>
            </a:r>
            <a:r>
              <a:rPr lang="en-US" dirty="0">
                <a:solidFill>
                  <a:prstClr val="black"/>
                </a:solidFill>
                <a:latin typeface="Arial"/>
              </a:rPr>
              <a:t> 1988; 167:729-735</a:t>
            </a:r>
          </a:p>
        </p:txBody>
      </p:sp>
    </p:spTree>
    <p:custDataLst>
      <p:tags r:id="rId1"/>
    </p:custDataLst>
    <p:extLst>
      <p:ext uri="{BB962C8B-B14F-4D97-AF65-F5344CB8AC3E}">
        <p14:creationId xmlns:p14="http://schemas.microsoft.com/office/powerpoint/2010/main" val="943699273"/>
      </p:ext>
    </p:extLst>
  </p:cSld>
  <p:clrMapOvr>
    <a:masterClrMapping/>
  </p:clrMapOvr>
  <p:transition advTm="56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Compression pumps</a:t>
            </a:r>
          </a:p>
        </p:txBody>
      </p:sp>
      <p:sp>
        <p:nvSpPr>
          <p:cNvPr id="3" name="Content Placeholder 2"/>
          <p:cNvSpPr>
            <a:spLocks noGrp="1"/>
          </p:cNvSpPr>
          <p:nvPr>
            <p:ph idx="1"/>
          </p:nvPr>
        </p:nvSpPr>
        <p:spPr/>
        <p:txBody>
          <a:bodyPr/>
          <a:lstStyle/>
          <a:p>
            <a:pPr marL="0" indent="0">
              <a:buNone/>
            </a:pPr>
            <a:r>
              <a:rPr lang="en-US" sz="2400" u="sng" dirty="0"/>
              <a:t>Sequential gradient pump</a:t>
            </a:r>
          </a:p>
          <a:p>
            <a:r>
              <a:rPr lang="en-US" sz="2400" dirty="0"/>
              <a:t>Bio Compression Systems</a:t>
            </a:r>
          </a:p>
          <a:p>
            <a:r>
              <a:rPr lang="en-US" sz="2400" dirty="0" err="1"/>
              <a:t>Lympha</a:t>
            </a:r>
            <a:r>
              <a:rPr lang="en-US" sz="2400" dirty="0"/>
              <a:t> Press USA</a:t>
            </a:r>
          </a:p>
          <a:p>
            <a:r>
              <a:rPr lang="en-US" sz="2400" dirty="0" err="1"/>
              <a:t>CircuFlow</a:t>
            </a:r>
            <a:r>
              <a:rPr lang="en-US" sz="2400" dirty="0"/>
              <a:t> Lymphedema Compression</a:t>
            </a:r>
            <a:br>
              <a:rPr lang="en-US" sz="2400" dirty="0"/>
            </a:br>
            <a:endParaRPr lang="en-US" sz="2400" dirty="0"/>
          </a:p>
          <a:p>
            <a:pPr marL="0" indent="0">
              <a:buNone/>
            </a:pPr>
            <a:r>
              <a:rPr lang="en-US" sz="2400" u="sng" dirty="0"/>
              <a:t>Sports recovery</a:t>
            </a:r>
          </a:p>
          <a:p>
            <a:r>
              <a:rPr lang="en-US" sz="2400" dirty="0" err="1"/>
              <a:t>Normatec</a:t>
            </a:r>
            <a:r>
              <a:rPr lang="en-US" sz="2400" dirty="0"/>
              <a:t> Recovery pump</a:t>
            </a:r>
            <a:br>
              <a:rPr lang="en-US" sz="2400" dirty="0"/>
            </a:br>
            <a:endParaRPr lang="en-US" sz="2400" dirty="0"/>
          </a:p>
          <a:p>
            <a:r>
              <a:rPr lang="en-US" sz="2400" b="1" dirty="0" err="1"/>
              <a:t>Flexitouch</a:t>
            </a:r>
            <a:endParaRPr lang="en-US" sz="2400" b="1" dirty="0"/>
          </a:p>
          <a:p>
            <a:endParaRPr lang="en-US" dirty="0"/>
          </a:p>
        </p:txBody>
      </p:sp>
      <p:pic>
        <p:nvPicPr>
          <p:cNvPr id="4" name="Picture 3"/>
          <p:cNvPicPr>
            <a:picLocks noChangeAspect="1"/>
          </p:cNvPicPr>
          <p:nvPr/>
        </p:nvPicPr>
        <p:blipFill>
          <a:blip r:embed="rId2"/>
          <a:stretch>
            <a:fillRect/>
          </a:stretch>
        </p:blipFill>
        <p:spPr>
          <a:xfrm>
            <a:off x="7106397" y="1328473"/>
            <a:ext cx="4711658" cy="2672821"/>
          </a:xfrm>
          <a:prstGeom prst="rect">
            <a:avLst/>
          </a:prstGeom>
        </p:spPr>
      </p:pic>
      <p:pic>
        <p:nvPicPr>
          <p:cNvPr id="6" name="Picture 5"/>
          <p:cNvPicPr>
            <a:picLocks noChangeAspect="1"/>
          </p:cNvPicPr>
          <p:nvPr/>
        </p:nvPicPr>
        <p:blipFill>
          <a:blip r:embed="rId3"/>
          <a:stretch>
            <a:fillRect/>
          </a:stretch>
        </p:blipFill>
        <p:spPr>
          <a:xfrm>
            <a:off x="7660922" y="4136231"/>
            <a:ext cx="3692878" cy="2628098"/>
          </a:xfrm>
          <a:prstGeom prst="rect">
            <a:avLst/>
          </a:prstGeom>
        </p:spPr>
      </p:pic>
    </p:spTree>
    <p:extLst>
      <p:ext uri="{BB962C8B-B14F-4D97-AF65-F5344CB8AC3E}">
        <p14:creationId xmlns:p14="http://schemas.microsoft.com/office/powerpoint/2010/main" val="1874080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9075" y="4234658"/>
            <a:ext cx="4057223" cy="23605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en-US" b="1" dirty="0"/>
              <a:t>Flexitouch system vs. other PCDs</a:t>
            </a:r>
          </a:p>
        </p:txBody>
      </p:sp>
      <p:sp>
        <p:nvSpPr>
          <p:cNvPr id="7" name="Content Placeholder 6"/>
          <p:cNvSpPr>
            <a:spLocks noGrp="1"/>
          </p:cNvSpPr>
          <p:nvPr>
            <p:ph idx="1"/>
          </p:nvPr>
        </p:nvSpPr>
        <p:spPr>
          <a:xfrm>
            <a:off x="757118" y="1376434"/>
            <a:ext cx="10761145" cy="609388"/>
          </a:xfrm>
        </p:spPr>
        <p:txBody>
          <a:bodyPr/>
          <a:lstStyle/>
          <a:p>
            <a:pPr marL="0" indent="0">
              <a:buNone/>
            </a:pPr>
            <a:r>
              <a:rPr lang="en-US" sz="2133" dirty="0">
                <a:solidFill>
                  <a:srgbClr val="5A5C5F"/>
                </a:solidFill>
              </a:rPr>
              <a:t>Not all PCDs are the same: The physiologic mechanisms applied are distinct</a:t>
            </a:r>
          </a:p>
          <a:p>
            <a:pPr marL="0" indent="0">
              <a:buNone/>
            </a:pPr>
            <a:endParaRPr lang="en-US" dirty="0">
              <a:solidFill>
                <a:srgbClr val="5A5C5F"/>
              </a:solidFill>
            </a:endParaRPr>
          </a:p>
        </p:txBody>
      </p:sp>
      <p:sp>
        <p:nvSpPr>
          <p:cNvPr id="10" name="Content Placeholder 2"/>
          <p:cNvSpPr txBox="1">
            <a:spLocks/>
          </p:cNvSpPr>
          <p:nvPr/>
        </p:nvSpPr>
        <p:spPr>
          <a:xfrm>
            <a:off x="4892140" y="1963392"/>
            <a:ext cx="3427773" cy="1807941"/>
          </a:xfrm>
          <a:prstGeom prst="rect">
            <a:avLst/>
          </a:prstGeom>
          <a:solidFill>
            <a:srgbClr val="0085AD"/>
          </a:solidFill>
          <a:ln w="19050">
            <a:solidFill>
              <a:schemeClr val="accent3"/>
            </a:solidFill>
          </a:ln>
        </p:spPr>
        <p:txBody>
          <a:bodyPr vert="horz" lIns="121915" tIns="60957" rIns="121915" bIns="60957" rtlCol="0" anchor="ctr">
            <a:noAutofit/>
          </a:bodyPr>
          <a:lstStyle>
            <a:lvl1pPr marL="115888" indent="-115888" algn="l" defTabSz="457200" rtl="0" eaLnBrk="1" latinLnBrk="0" hangingPunct="1">
              <a:lnSpc>
                <a:spcPct val="100000"/>
              </a:lnSpc>
              <a:spcBef>
                <a:spcPts val="900"/>
              </a:spcBef>
              <a:buClr>
                <a:schemeClr val="accent2"/>
              </a:buClr>
              <a:buSzPct val="80000"/>
              <a:buFont typeface="Calibri" panose="020F0502020204030204" pitchFamily="34" charset="0"/>
              <a:buChar char="+"/>
              <a:defRPr sz="1300" b="1" kern="1200">
                <a:solidFill>
                  <a:schemeClr val="accent2"/>
                </a:solidFill>
                <a:latin typeface="+mn-lt"/>
                <a:ea typeface="+mn-ea"/>
                <a:cs typeface="+mn-cs"/>
              </a:defRPr>
            </a:lvl1pPr>
            <a:lvl2pPr marL="114300" indent="-114300" algn="l" defTabSz="457200" rtl="0" eaLnBrk="1" latinLnBrk="0" hangingPunct="1">
              <a:lnSpc>
                <a:spcPct val="100000"/>
              </a:lnSpc>
              <a:spcBef>
                <a:spcPts val="900"/>
              </a:spcBef>
              <a:buClr>
                <a:schemeClr val="accent2"/>
              </a:buClr>
              <a:buSzPct val="80000"/>
              <a:buFont typeface="Calibri" panose="020F0502020204030204" pitchFamily="34" charset="0"/>
              <a:buChar char="+"/>
              <a:defRPr sz="1300" b="0" kern="1200">
                <a:solidFill>
                  <a:schemeClr val="accent4">
                    <a:lumMod val="75000"/>
                  </a:schemeClr>
                </a:solidFill>
                <a:latin typeface="+mn-lt"/>
                <a:ea typeface="+mn-ea"/>
                <a:cs typeface="+mn-cs"/>
              </a:defRPr>
            </a:lvl2pPr>
            <a:lvl3pPr marL="227013" indent="-114300" algn="l" defTabSz="457200" rtl="0" eaLnBrk="1" latinLnBrk="0" hangingPunct="1">
              <a:lnSpc>
                <a:spcPct val="100000"/>
              </a:lnSpc>
              <a:spcBef>
                <a:spcPts val="900"/>
              </a:spcBef>
              <a:buClr>
                <a:schemeClr val="accent2"/>
              </a:buClr>
              <a:buSzPct val="80000"/>
              <a:buFont typeface="Arial" panose="020B0604020202020204" pitchFamily="34" charset="0"/>
              <a:buChar char="•"/>
              <a:defRPr sz="1300" b="0" kern="1200">
                <a:solidFill>
                  <a:schemeClr val="accent4">
                    <a:lumMod val="75000"/>
                  </a:schemeClr>
                </a:solidFill>
                <a:latin typeface="+mn-lt"/>
                <a:ea typeface="+mn-ea"/>
                <a:cs typeface="+mn-cs"/>
              </a:defRPr>
            </a:lvl3pPr>
            <a:lvl4pPr marL="339725" indent="-119063" algn="l" defTabSz="457200" rtl="0" eaLnBrk="1" latinLnBrk="0" hangingPunct="1">
              <a:lnSpc>
                <a:spcPct val="100000"/>
              </a:lnSpc>
              <a:spcBef>
                <a:spcPts val="900"/>
              </a:spcBef>
              <a:buClr>
                <a:schemeClr val="accent2"/>
              </a:buClr>
              <a:buSzPct val="80000"/>
              <a:buFont typeface="Wingdings" panose="05000000000000000000" pitchFamily="2" charset="2"/>
              <a:buChar char="§"/>
              <a:defRPr sz="1300" b="0" kern="1200">
                <a:solidFill>
                  <a:schemeClr val="accent4">
                    <a:lumMod val="75000"/>
                  </a:schemeClr>
                </a:solidFill>
                <a:latin typeface="+mn-lt"/>
                <a:ea typeface="+mn-ea"/>
                <a:cs typeface="+mn-cs"/>
              </a:defRPr>
            </a:lvl4pPr>
            <a:lvl5pPr marL="461963" indent="-115888" algn="l" defTabSz="457200" rtl="0" eaLnBrk="1" latinLnBrk="0" hangingPunct="1">
              <a:lnSpc>
                <a:spcPct val="100000"/>
              </a:lnSpc>
              <a:spcBef>
                <a:spcPts val="900"/>
              </a:spcBef>
              <a:buClr>
                <a:schemeClr val="accent2"/>
              </a:buClr>
              <a:buSzPct val="80000"/>
              <a:buFont typeface="Arial"/>
              <a:buChar char="•"/>
              <a:defRPr sz="1300" b="0" kern="1200">
                <a:solidFill>
                  <a:schemeClr val="accent4">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marR="0" lvl="0" indent="-115888" algn="l" defTabSz="457200" rtl="0" eaLnBrk="1" fontAlgn="auto" latinLnBrk="0" hangingPunct="1">
              <a:lnSpc>
                <a:spcPct val="100000"/>
              </a:lnSpc>
              <a:spcBef>
                <a:spcPts val="1333"/>
              </a:spcBef>
              <a:spcAft>
                <a:spcPts val="0"/>
              </a:spcAft>
              <a:buClr>
                <a:prstClr val="white"/>
              </a:buClr>
              <a:buSzPct val="80000"/>
              <a:buFont typeface="Calibri" panose="020F0502020204030204" pitchFamily="34" charset="0"/>
              <a:buChar char="+"/>
              <a:tabLst/>
              <a:defRPr/>
            </a:pPr>
            <a:r>
              <a:rPr kumimoji="0" lang="en-US" sz="1467" b="1" i="0" u="none" strike="noStrike" kern="1200" cap="none" spc="0" normalizeH="0" baseline="0" noProof="0" dirty="0">
                <a:ln>
                  <a:noFill/>
                </a:ln>
                <a:solidFill>
                  <a:prstClr val="white"/>
                </a:solidFill>
                <a:effectLst/>
                <a:uLnTx/>
                <a:uFillTx/>
                <a:latin typeface="Calibri" panose="020F0502020204030204"/>
                <a:ea typeface="+mn-ea"/>
                <a:cs typeface="+mn-cs"/>
              </a:rPr>
              <a:t>Truncal stimulation + extremity stimulation</a:t>
            </a:r>
          </a:p>
          <a:p>
            <a:pPr marL="115888" marR="0" lvl="0" indent="-115888" algn="l" defTabSz="457200" rtl="0" eaLnBrk="1" fontAlgn="auto" latinLnBrk="0" hangingPunct="1">
              <a:lnSpc>
                <a:spcPct val="100000"/>
              </a:lnSpc>
              <a:spcBef>
                <a:spcPts val="1333"/>
              </a:spcBef>
              <a:spcAft>
                <a:spcPts val="0"/>
              </a:spcAft>
              <a:buClr>
                <a:prstClr val="white"/>
              </a:buClr>
              <a:buSzPct val="80000"/>
              <a:buFont typeface="Calibri" panose="020F0502020204030204" pitchFamily="34" charset="0"/>
              <a:buChar char="+"/>
              <a:tabLst/>
              <a:defRPr/>
            </a:pPr>
            <a:r>
              <a:rPr kumimoji="0" lang="en-US" sz="1467" b="1" i="0" u="none" strike="noStrike" kern="1200" cap="none" spc="0" normalizeH="0" baseline="0" noProof="0" dirty="0">
                <a:ln>
                  <a:noFill/>
                </a:ln>
                <a:solidFill>
                  <a:prstClr val="white"/>
                </a:solidFill>
                <a:effectLst/>
                <a:uLnTx/>
                <a:uFillTx/>
                <a:latin typeface="Calibri" panose="020F0502020204030204"/>
                <a:ea typeface="+mn-ea"/>
                <a:cs typeface="+mn-cs"/>
              </a:rPr>
              <a:t>Mild, dynamic pressure delivered in 1-3 second intervals</a:t>
            </a:r>
          </a:p>
          <a:p>
            <a:pPr marL="115888" marR="0" lvl="0" indent="-115888" algn="l" defTabSz="457200" rtl="0" eaLnBrk="1" fontAlgn="auto" latinLnBrk="0" hangingPunct="1">
              <a:lnSpc>
                <a:spcPct val="100000"/>
              </a:lnSpc>
              <a:spcBef>
                <a:spcPts val="1333"/>
              </a:spcBef>
              <a:spcAft>
                <a:spcPts val="0"/>
              </a:spcAft>
              <a:buClr>
                <a:prstClr val="white"/>
              </a:buClr>
              <a:buSzPct val="80000"/>
              <a:buFont typeface="Calibri" panose="020F0502020204030204" pitchFamily="34" charset="0"/>
              <a:buChar char="+"/>
              <a:tabLst/>
              <a:defRPr/>
            </a:pPr>
            <a:r>
              <a:rPr kumimoji="0" lang="en-US" sz="1467" b="1" i="0" u="none" strike="noStrike" kern="1200" cap="none" spc="0" normalizeH="0" baseline="0" noProof="0" dirty="0">
                <a:ln>
                  <a:noFill/>
                </a:ln>
                <a:solidFill>
                  <a:prstClr val="white"/>
                </a:solidFill>
                <a:effectLst/>
                <a:uLnTx/>
                <a:uFillTx/>
                <a:latin typeface="Calibri" panose="020F0502020204030204"/>
                <a:ea typeface="+mn-ea"/>
                <a:cs typeface="+mn-cs"/>
              </a:rPr>
              <a:t>Gentle “work and release” action</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0791" y="1891124"/>
            <a:ext cx="4001284" cy="20720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71909" y="3886975"/>
            <a:ext cx="486627" cy="1812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3" name="Straight Arrow Connector 12"/>
          <p:cNvCxnSpPr/>
          <p:nvPr/>
        </p:nvCxnSpPr>
        <p:spPr>
          <a:xfrm>
            <a:off x="1552225" y="2300429"/>
            <a:ext cx="0" cy="904915"/>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698337" y="2335709"/>
            <a:ext cx="1" cy="691131"/>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839044" y="2339783"/>
            <a:ext cx="1" cy="427312"/>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09993" y="2335713"/>
            <a:ext cx="1" cy="363753"/>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71666" y="2300430"/>
            <a:ext cx="1" cy="854625"/>
          </a:xfrm>
          <a:prstGeom prst="straightConnector1">
            <a:avLst/>
          </a:prstGeom>
          <a:ln>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a:xfrm>
            <a:off x="1080511" y="1827858"/>
            <a:ext cx="3515680" cy="518805"/>
          </a:xfrm>
          <a:prstGeom prst="rect">
            <a:avLst/>
          </a:prstGeom>
          <a:solidFill>
            <a:schemeClr val="accent2"/>
          </a:solid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lIns="121915" tIns="60957" rIns="121915" bIns="60957"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prstClr val="white"/>
                </a:solidFill>
                <a:effectLst/>
                <a:uLnTx/>
                <a:uFillTx/>
                <a:latin typeface="Calibri" panose="020F0502020204030204"/>
                <a:ea typeface="+mn-ea"/>
                <a:cs typeface="+mn-cs"/>
              </a:rPr>
              <a:t>Flexitouch</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 System</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67" b="1" i="0" u="none" strike="noStrike" kern="1200" cap="none" spc="0" normalizeH="0" baseline="0" noProof="0" dirty="0">
                <a:ln>
                  <a:noFill/>
                </a:ln>
                <a:solidFill>
                  <a:prstClr val="white"/>
                </a:solidFill>
                <a:effectLst/>
                <a:uLnTx/>
                <a:uFillTx/>
                <a:latin typeface="Calibri" panose="020F0502020204030204"/>
                <a:ea typeface="+mn-ea"/>
                <a:cs typeface="+mn-cs"/>
              </a:rPr>
              <a:t>“Work and Release”</a:t>
            </a:r>
          </a:p>
        </p:txBody>
      </p:sp>
      <p:pic>
        <p:nvPicPr>
          <p:cNvPr id="19" name="Picture 18" descr="\\tactmspgcfp02\users\kschmidtmiller\Mydocs\My Pictures\Lower fully applied (Calf-Foot, Trunk-Thigh).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57261" y="2179926"/>
            <a:ext cx="2979368" cy="1385455"/>
          </a:xfrm>
          <a:prstGeom prst="rect">
            <a:avLst/>
          </a:prstGeom>
          <a:ln>
            <a:solidFill>
              <a:srgbClr val="C8C9C7"/>
            </a:solidFill>
          </a:ln>
          <a:effectLst/>
          <a:extLst>
            <a:ext uri="{909E8E84-426E-40dd-AFC4-6F175D3DCCD1}">
              <a14:hiddenFill xmlns="" xmlns:a14="http://schemas.microsoft.com/office/drawing/2010/main">
                <a:solidFill>
                  <a:srgbClr val="FFFFFF"/>
                </a:solidFill>
              </a14:hiddenFill>
            </a:ext>
          </a:extLst>
        </p:spPr>
      </p:pic>
      <p:pic>
        <p:nvPicPr>
          <p:cNvPr id="33" name="Picture 32" descr="http://www.woundsource.com/files/woundsource/product-images/Sequential_Circulator_3004_resized.jpg">
            <a:hlinkClick r:id="rId7"/>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657261" y="4323437"/>
            <a:ext cx="2844800" cy="1537729"/>
          </a:xfrm>
          <a:prstGeom prst="rect">
            <a:avLst/>
          </a:prstGeom>
          <a:ln>
            <a:solidFill>
              <a:schemeClr val="accent6"/>
            </a:solidFill>
          </a:ln>
          <a:effectLst/>
          <a:extLst>
            <a:ext uri="{909E8E84-426E-40dd-AFC4-6F175D3DCCD1}">
              <a14:hiddenFill xmlns="" xmlns:a14="http://schemas.microsoft.com/office/drawing/2010/main">
                <a:solidFill>
                  <a:srgbClr val="FFFFFF"/>
                </a:solidFill>
              </a14:hiddenFill>
            </a:ext>
          </a:extLst>
        </p:spPr>
      </p:pic>
      <p:sp>
        <p:nvSpPr>
          <p:cNvPr id="34" name="Content Placeholder 2"/>
          <p:cNvSpPr txBox="1">
            <a:spLocks/>
          </p:cNvSpPr>
          <p:nvPr/>
        </p:nvSpPr>
        <p:spPr>
          <a:xfrm>
            <a:off x="4892140" y="4323437"/>
            <a:ext cx="3427773" cy="1534617"/>
          </a:xfrm>
          <a:prstGeom prst="rect">
            <a:avLst/>
          </a:prstGeom>
          <a:solidFill>
            <a:schemeClr val="accent4">
              <a:lumMod val="75000"/>
            </a:schemeClr>
          </a:solidFill>
          <a:ln w="19050">
            <a:solidFill>
              <a:schemeClr val="accent3"/>
            </a:solidFill>
          </a:ln>
        </p:spPr>
        <p:txBody>
          <a:bodyPr vert="horz" lIns="121915" tIns="60957" rIns="121915" bIns="60957" rtlCol="0" anchor="ctr">
            <a:normAutofit/>
          </a:bodyPr>
          <a:lstStyle>
            <a:lvl1pPr marL="115888" indent="-115888" algn="l" defTabSz="457200" rtl="0" eaLnBrk="1" latinLnBrk="0" hangingPunct="1">
              <a:lnSpc>
                <a:spcPct val="100000"/>
              </a:lnSpc>
              <a:spcBef>
                <a:spcPts val="900"/>
              </a:spcBef>
              <a:buClr>
                <a:schemeClr val="accent2"/>
              </a:buClr>
              <a:buSzPct val="80000"/>
              <a:buFont typeface="Calibri" panose="020F0502020204030204" pitchFamily="34" charset="0"/>
              <a:buChar char="+"/>
              <a:defRPr sz="1300" b="1" kern="1200">
                <a:solidFill>
                  <a:schemeClr val="accent2"/>
                </a:solidFill>
                <a:latin typeface="+mn-lt"/>
                <a:ea typeface="+mn-ea"/>
                <a:cs typeface="+mn-cs"/>
              </a:defRPr>
            </a:lvl1pPr>
            <a:lvl2pPr marL="114300" indent="-114300" algn="l" defTabSz="457200" rtl="0" eaLnBrk="1" latinLnBrk="0" hangingPunct="1">
              <a:lnSpc>
                <a:spcPct val="100000"/>
              </a:lnSpc>
              <a:spcBef>
                <a:spcPts val="900"/>
              </a:spcBef>
              <a:buClr>
                <a:schemeClr val="accent2"/>
              </a:buClr>
              <a:buSzPct val="80000"/>
              <a:buFont typeface="Calibri" panose="020F0502020204030204" pitchFamily="34" charset="0"/>
              <a:buChar char="+"/>
              <a:defRPr sz="1300" b="0" kern="1200">
                <a:solidFill>
                  <a:schemeClr val="accent4">
                    <a:lumMod val="75000"/>
                  </a:schemeClr>
                </a:solidFill>
                <a:latin typeface="+mn-lt"/>
                <a:ea typeface="+mn-ea"/>
                <a:cs typeface="+mn-cs"/>
              </a:defRPr>
            </a:lvl2pPr>
            <a:lvl3pPr marL="227013" indent="-114300" algn="l" defTabSz="457200" rtl="0" eaLnBrk="1" latinLnBrk="0" hangingPunct="1">
              <a:lnSpc>
                <a:spcPct val="100000"/>
              </a:lnSpc>
              <a:spcBef>
                <a:spcPts val="900"/>
              </a:spcBef>
              <a:buClr>
                <a:schemeClr val="accent2"/>
              </a:buClr>
              <a:buSzPct val="80000"/>
              <a:buFont typeface="Arial" panose="020B0604020202020204" pitchFamily="34" charset="0"/>
              <a:buChar char="•"/>
              <a:defRPr sz="1300" b="0" kern="1200">
                <a:solidFill>
                  <a:schemeClr val="accent4">
                    <a:lumMod val="75000"/>
                  </a:schemeClr>
                </a:solidFill>
                <a:latin typeface="+mn-lt"/>
                <a:ea typeface="+mn-ea"/>
                <a:cs typeface="+mn-cs"/>
              </a:defRPr>
            </a:lvl3pPr>
            <a:lvl4pPr marL="339725" indent="-119063" algn="l" defTabSz="457200" rtl="0" eaLnBrk="1" latinLnBrk="0" hangingPunct="1">
              <a:lnSpc>
                <a:spcPct val="100000"/>
              </a:lnSpc>
              <a:spcBef>
                <a:spcPts val="900"/>
              </a:spcBef>
              <a:buClr>
                <a:schemeClr val="accent2"/>
              </a:buClr>
              <a:buSzPct val="80000"/>
              <a:buFont typeface="Wingdings" panose="05000000000000000000" pitchFamily="2" charset="2"/>
              <a:buChar char="§"/>
              <a:defRPr sz="1300" b="0" kern="1200">
                <a:solidFill>
                  <a:schemeClr val="accent4">
                    <a:lumMod val="75000"/>
                  </a:schemeClr>
                </a:solidFill>
                <a:latin typeface="+mn-lt"/>
                <a:ea typeface="+mn-ea"/>
                <a:cs typeface="+mn-cs"/>
              </a:defRPr>
            </a:lvl4pPr>
            <a:lvl5pPr marL="461963" indent="-115888" algn="l" defTabSz="457200" rtl="0" eaLnBrk="1" latinLnBrk="0" hangingPunct="1">
              <a:lnSpc>
                <a:spcPct val="100000"/>
              </a:lnSpc>
              <a:spcBef>
                <a:spcPts val="900"/>
              </a:spcBef>
              <a:buClr>
                <a:schemeClr val="accent2"/>
              </a:buClr>
              <a:buSzPct val="80000"/>
              <a:buFont typeface="Arial"/>
              <a:buChar char="•"/>
              <a:defRPr sz="1300" b="0" kern="1200">
                <a:solidFill>
                  <a:schemeClr val="accent4">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marR="0" lvl="0" indent="-115888" algn="l" defTabSz="457200" rtl="0" eaLnBrk="1" fontAlgn="auto" latinLnBrk="0" hangingPunct="1">
              <a:lnSpc>
                <a:spcPct val="100000"/>
              </a:lnSpc>
              <a:spcBef>
                <a:spcPts val="1333"/>
              </a:spcBef>
              <a:spcAft>
                <a:spcPts val="0"/>
              </a:spcAft>
              <a:buClr>
                <a:prstClr val="white"/>
              </a:buClr>
              <a:buSzPct val="80000"/>
              <a:buFont typeface="Calibri" panose="020F0502020204030204" pitchFamily="34" charset="0"/>
              <a:buChar char="+"/>
              <a:tabLst/>
              <a:defRPr/>
            </a:pPr>
            <a:r>
              <a:rPr kumimoji="0" lang="en-US" sz="1467" b="1" i="0" u="none" strike="noStrike" kern="1200" cap="none" spc="0" normalizeH="0" baseline="0" noProof="0" dirty="0">
                <a:ln>
                  <a:noFill/>
                </a:ln>
                <a:solidFill>
                  <a:prstClr val="white"/>
                </a:solidFill>
                <a:effectLst/>
                <a:uLnTx/>
                <a:uFillTx/>
                <a:latin typeface="Calibri" panose="020F0502020204030204"/>
                <a:ea typeface="+mn-ea"/>
                <a:cs typeface="+mn-cs"/>
              </a:rPr>
              <a:t>Extremity stimulation only</a:t>
            </a:r>
          </a:p>
          <a:p>
            <a:pPr marL="115888" marR="0" lvl="0" indent="-115888" algn="l" defTabSz="457200" rtl="0" eaLnBrk="1" fontAlgn="auto" latinLnBrk="0" hangingPunct="1">
              <a:lnSpc>
                <a:spcPct val="100000"/>
              </a:lnSpc>
              <a:spcBef>
                <a:spcPts val="1333"/>
              </a:spcBef>
              <a:spcAft>
                <a:spcPts val="0"/>
              </a:spcAft>
              <a:buClr>
                <a:prstClr val="white"/>
              </a:buClr>
              <a:buSzPct val="80000"/>
              <a:buFont typeface="Calibri" panose="020F0502020204030204" pitchFamily="34" charset="0"/>
              <a:buChar char="+"/>
              <a:tabLst/>
              <a:defRPr/>
            </a:pPr>
            <a:r>
              <a:rPr kumimoji="0" lang="en-US" sz="1467" b="1" i="0" u="none" strike="noStrike" kern="1200" cap="none" spc="0" normalizeH="0" baseline="0" noProof="0" dirty="0">
                <a:ln>
                  <a:noFill/>
                </a:ln>
                <a:solidFill>
                  <a:prstClr val="white"/>
                </a:solidFill>
                <a:effectLst/>
                <a:uLnTx/>
                <a:uFillTx/>
                <a:latin typeface="Calibri" panose="020F0502020204030204"/>
                <a:ea typeface="+mn-ea"/>
                <a:cs typeface="+mn-cs"/>
              </a:rPr>
              <a:t>High pressure delivered over longer periods of time</a:t>
            </a:r>
          </a:p>
          <a:p>
            <a:pPr marL="115888" marR="0" lvl="0" indent="-115888" algn="l" defTabSz="457200" rtl="0" eaLnBrk="1" fontAlgn="auto" latinLnBrk="0" hangingPunct="1">
              <a:lnSpc>
                <a:spcPct val="100000"/>
              </a:lnSpc>
              <a:spcBef>
                <a:spcPts val="1333"/>
              </a:spcBef>
              <a:spcAft>
                <a:spcPts val="0"/>
              </a:spcAft>
              <a:buClr>
                <a:prstClr val="white"/>
              </a:buClr>
              <a:buSzPct val="80000"/>
              <a:buFont typeface="Calibri" panose="020F0502020204030204" pitchFamily="34" charset="0"/>
              <a:buChar char="+"/>
              <a:tabLst/>
              <a:defRPr/>
            </a:pPr>
            <a:r>
              <a:rPr kumimoji="0" lang="en-US" sz="1467" b="1" i="0" u="none" strike="noStrike" kern="1200" cap="none" spc="0" normalizeH="0" baseline="0" noProof="0" dirty="0">
                <a:ln>
                  <a:noFill/>
                </a:ln>
                <a:solidFill>
                  <a:prstClr val="white"/>
                </a:solidFill>
                <a:effectLst/>
                <a:uLnTx/>
                <a:uFillTx/>
                <a:latin typeface="Calibri" panose="020F0502020204030204"/>
                <a:ea typeface="+mn-ea"/>
                <a:cs typeface="+mn-cs"/>
              </a:rPr>
              <a:t>“Press and hold” action</a:t>
            </a:r>
          </a:p>
        </p:txBody>
      </p:sp>
      <p:sp>
        <p:nvSpPr>
          <p:cNvPr id="35" name="Content Placeholder 2"/>
          <p:cNvSpPr txBox="1">
            <a:spLocks/>
          </p:cNvSpPr>
          <p:nvPr/>
        </p:nvSpPr>
        <p:spPr>
          <a:xfrm>
            <a:off x="1086559" y="4138800"/>
            <a:ext cx="3499556" cy="479629"/>
          </a:xfrm>
          <a:prstGeom prst="rect">
            <a:avLst/>
          </a:prstGeom>
          <a:solidFill>
            <a:schemeClr val="accent4">
              <a:lumMod val="75000"/>
            </a:schemeClr>
          </a:solid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lIns="121915" tIns="60957" rIns="121915" bIns="60957"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Traditional PCD</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467" b="1" i="0" u="none" strike="noStrike" kern="1200" cap="none" spc="0" normalizeH="0" baseline="0" noProof="0" dirty="0">
                <a:ln>
                  <a:noFill/>
                </a:ln>
                <a:solidFill>
                  <a:prstClr val="white"/>
                </a:solidFill>
                <a:effectLst/>
                <a:uLnTx/>
                <a:uFillTx/>
                <a:latin typeface="Calibri" panose="020F0502020204030204"/>
                <a:ea typeface="+mn-ea"/>
                <a:cs typeface="+mn-cs"/>
              </a:rPr>
              <a:t>“Press and Hold”</a:t>
            </a:r>
          </a:p>
        </p:txBody>
      </p:sp>
      <p:sp>
        <p:nvSpPr>
          <p:cNvPr id="37" name="Rectangle 36"/>
          <p:cNvSpPr/>
          <p:nvPr/>
        </p:nvSpPr>
        <p:spPr>
          <a:xfrm>
            <a:off x="1395535" y="6390207"/>
            <a:ext cx="10595352" cy="436244"/>
          </a:xfrm>
          <a:prstGeom prst="rect">
            <a:avLst/>
          </a:prstGeom>
        </p:spPr>
        <p:txBody>
          <a:bodyPr wrap="square" lIns="121915" tIns="60957" rIns="121915" bIns="60957" anchor="b">
            <a:normAutofit/>
          </a:bodyPr>
          <a:lstStyle/>
          <a:p>
            <a:pPr marL="234933" marR="0" lvl="0" indent="-234933"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16. </a:t>
            </a:r>
            <a:r>
              <a:rPr kumimoji="0" lang="en-US" sz="1067" b="0" i="0" u="none" strike="noStrike" kern="1200" cap="none" spc="0" normalizeH="0" baseline="0" noProof="0" dirty="0" err="1">
                <a:ln>
                  <a:noFill/>
                </a:ln>
                <a:solidFill>
                  <a:srgbClr val="FFC000">
                    <a:lumMod val="75000"/>
                  </a:srgbClr>
                </a:solidFill>
                <a:effectLst/>
                <a:uLnTx/>
                <a:uFillTx/>
                <a:latin typeface="Calibri" panose="020F0502020204030204"/>
                <a:ea typeface="+mn-ea"/>
                <a:cs typeface="+mn-cs"/>
              </a:rPr>
              <a:t>Mayorvitz</a:t>
            </a:r>
            <a:r>
              <a:rPr kumimoji="0" lang="en-US" sz="1067"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 H.N. et al. (2007) Interface Pressures Produced by Two Different Types of Lymphedema Treatment Devices. Physical Therapy. 007;Vol.87(10)1379-1388</a:t>
            </a:r>
            <a:r>
              <a:rPr kumimoji="0" lang="en-US" sz="1067" b="0" i="0" u="none" strike="noStrike" kern="1200" cap="none" spc="0" normalizeH="0" baseline="0" noProof="0" dirty="0">
                <a:ln>
                  <a:noFill/>
                </a:ln>
                <a:solidFill>
                  <a:srgbClr val="545857"/>
                </a:solidFill>
                <a:effectLst/>
                <a:uLnTx/>
                <a:uFillTx/>
                <a:latin typeface="Calibri" panose="020F0502020204030204"/>
                <a:ea typeface="+mn-ea"/>
                <a:cs typeface="+mn-cs"/>
              </a:rPr>
              <a:t>. </a:t>
            </a:r>
          </a:p>
        </p:txBody>
      </p:sp>
      <p:sp>
        <p:nvSpPr>
          <p:cNvPr id="38" name="Half Frame 37"/>
          <p:cNvSpPr/>
          <p:nvPr/>
        </p:nvSpPr>
        <p:spPr>
          <a:xfrm rot="8100000">
            <a:off x="4522241" y="2745357"/>
            <a:ext cx="271931" cy="254531"/>
          </a:xfrm>
          <a:prstGeom prst="halfFram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Half Frame 38"/>
          <p:cNvSpPr/>
          <p:nvPr/>
        </p:nvSpPr>
        <p:spPr>
          <a:xfrm rot="8100000">
            <a:off x="4522241" y="4968429"/>
            <a:ext cx="271931" cy="254531"/>
          </a:xfrm>
          <a:prstGeom prst="halfFram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Half Frame 39"/>
          <p:cNvSpPr/>
          <p:nvPr/>
        </p:nvSpPr>
        <p:spPr>
          <a:xfrm rot="8100000">
            <a:off x="8251681" y="2745357"/>
            <a:ext cx="271931" cy="254531"/>
          </a:xfrm>
          <a:prstGeom prst="halfFram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Half Frame 40"/>
          <p:cNvSpPr/>
          <p:nvPr/>
        </p:nvSpPr>
        <p:spPr>
          <a:xfrm rot="8100000">
            <a:off x="8251681" y="4968429"/>
            <a:ext cx="271931" cy="254531"/>
          </a:xfrm>
          <a:prstGeom prst="halfFram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0EE09-6A30-E74F-9445-C567BB603FC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82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34" grpId="0" animBg="1"/>
      <p:bldP spid="35" grpId="0" animBg="1"/>
      <p:bldP spid="38" grpId="0" animBg="1"/>
      <p:bldP spid="39" grpId="0" animBg="1"/>
      <p:bldP spid="40"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048000" y="1143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Text Box 3"/>
          <p:cNvSpPr txBox="1">
            <a:spLocks noChangeArrowheads="1"/>
          </p:cNvSpPr>
          <p:nvPr/>
        </p:nvSpPr>
        <p:spPr bwMode="auto">
          <a:xfrm>
            <a:off x="3108325" y="5983288"/>
            <a:ext cx="603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Venous stasis with secondary lymphedema</a:t>
            </a:r>
          </a:p>
        </p:txBody>
      </p:sp>
      <p:sp>
        <p:nvSpPr>
          <p:cNvPr id="2" name="TextBox 1"/>
          <p:cNvSpPr txBox="1"/>
          <p:nvPr/>
        </p:nvSpPr>
        <p:spPr>
          <a:xfrm>
            <a:off x="4244622" y="5855713"/>
            <a:ext cx="36070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Phlebolymphedema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925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04800"/>
            <a:ext cx="4687888"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7" name="Text Box 3"/>
          <p:cNvSpPr txBox="1">
            <a:spLocks noChangeArrowheads="1"/>
          </p:cNvSpPr>
          <p:nvPr/>
        </p:nvSpPr>
        <p:spPr bwMode="auto">
          <a:xfrm>
            <a:off x="587023" y="1388534"/>
            <a:ext cx="39211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Compression therapy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Circaid</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strap)</a:t>
            </a:r>
          </a:p>
        </p:txBody>
      </p:sp>
    </p:spTree>
    <p:extLst>
      <p:ext uri="{BB962C8B-B14F-4D97-AF65-F5344CB8AC3E}">
        <p14:creationId xmlns:p14="http://schemas.microsoft.com/office/powerpoint/2010/main" val="2499631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DF9CB-9FAD-4836-A4F4-35ADDE928FE4}"/>
              </a:ext>
            </a:extLst>
          </p:cNvPr>
          <p:cNvSpPr>
            <a:spLocks noGrp="1"/>
          </p:cNvSpPr>
          <p:nvPr>
            <p:ph type="title"/>
          </p:nvPr>
        </p:nvSpPr>
        <p:spPr>
          <a:xfrm>
            <a:off x="594360" y="687479"/>
            <a:ext cx="3444240" cy="1574874"/>
          </a:xfrm>
        </p:spPr>
        <p:txBody>
          <a:bodyPr anchor="b">
            <a:normAutofit/>
          </a:bodyPr>
          <a:lstStyle/>
          <a:p>
            <a:r>
              <a:rPr lang="en-US" sz="3400" b="1"/>
              <a:t>Case 1</a:t>
            </a:r>
          </a:p>
        </p:txBody>
      </p:sp>
      <p:grpSp>
        <p:nvGrpSpPr>
          <p:cNvPr id="17" name="Group 16">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8"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7">
            <a:extLst>
              <a:ext uri="{FF2B5EF4-FFF2-40B4-BE49-F238E27FC236}">
                <a16:creationId xmlns:a16="http://schemas.microsoft.com/office/drawing/2014/main" id="{AD0013C1-9D75-4A56-9DDA-1A7393A9BE27}"/>
              </a:ext>
            </a:extLst>
          </p:cNvPr>
          <p:cNvSpPr>
            <a:spLocks noGrp="1"/>
          </p:cNvSpPr>
          <p:nvPr>
            <p:ph idx="1"/>
          </p:nvPr>
        </p:nvSpPr>
        <p:spPr>
          <a:xfrm>
            <a:off x="594360" y="3155626"/>
            <a:ext cx="3444240" cy="2935176"/>
          </a:xfrm>
        </p:spPr>
        <p:txBody>
          <a:bodyPr anchor="ctr">
            <a:normAutofit/>
          </a:bodyPr>
          <a:lstStyle/>
          <a:p>
            <a:r>
              <a:rPr lang="en-US" sz="1800" dirty="0"/>
              <a:t>45 year old WF</a:t>
            </a:r>
          </a:p>
          <a:p>
            <a:r>
              <a:rPr lang="en-US" sz="1800" dirty="0"/>
              <a:t>Right iliac/CFV DVT during last pregnancy</a:t>
            </a:r>
          </a:p>
          <a:p>
            <a:r>
              <a:rPr lang="en-US" sz="1800" dirty="0"/>
              <a:t>Taking low dose rivaroxaban for secondary VTE prevention</a:t>
            </a:r>
          </a:p>
          <a:p>
            <a:r>
              <a:rPr lang="en-US" sz="1800" dirty="0"/>
              <a:t>Foot and ankle swelling at end of day with heaviness in leg</a:t>
            </a:r>
          </a:p>
          <a:p>
            <a:r>
              <a:rPr lang="en-US" sz="1800" dirty="0"/>
              <a:t>Has developed varicose veins of medial gaiter area</a:t>
            </a:r>
          </a:p>
        </p:txBody>
      </p:sp>
      <p:pic>
        <p:nvPicPr>
          <p:cNvPr id="6" name="Picture 5">
            <a:extLst>
              <a:ext uri="{FF2B5EF4-FFF2-40B4-BE49-F238E27FC236}">
                <a16:creationId xmlns:a16="http://schemas.microsoft.com/office/drawing/2014/main" id="{1495D5FE-0437-4139-AA4E-3AB8ABFEE32A}"/>
              </a:ext>
            </a:extLst>
          </p:cNvPr>
          <p:cNvPicPr>
            <a:picLocks noChangeAspect="1"/>
          </p:cNvPicPr>
          <p:nvPr/>
        </p:nvPicPr>
        <p:blipFill rotWithShape="1">
          <a:blip r:embed="rId2"/>
          <a:srcRect l="7646" r="6872" b="-1"/>
          <a:stretch/>
        </p:blipFill>
        <p:spPr>
          <a:xfrm>
            <a:off x="4466900" y="531074"/>
            <a:ext cx="3566160" cy="5577118"/>
          </a:xfrm>
          <a:prstGeom prst="rect">
            <a:avLst/>
          </a:prstGeom>
        </p:spPr>
      </p:pic>
      <p:pic>
        <p:nvPicPr>
          <p:cNvPr id="4" name="Content Placeholder 3">
            <a:extLst>
              <a:ext uri="{FF2B5EF4-FFF2-40B4-BE49-F238E27FC236}">
                <a16:creationId xmlns:a16="http://schemas.microsoft.com/office/drawing/2014/main" id="{FD3D87CB-2B0C-4BCD-AEF9-1D94D38F2792}"/>
              </a:ext>
            </a:extLst>
          </p:cNvPr>
          <p:cNvPicPr>
            <a:picLocks noChangeAspect="1"/>
          </p:cNvPicPr>
          <p:nvPr/>
        </p:nvPicPr>
        <p:blipFill rotWithShape="1">
          <a:blip r:embed="rId3"/>
          <a:srcRect l="8914" r="5830" b="1"/>
          <a:stretch/>
        </p:blipFill>
        <p:spPr>
          <a:xfrm>
            <a:off x="8321044" y="531074"/>
            <a:ext cx="3566160" cy="5577118"/>
          </a:xfrm>
          <a:prstGeom prst="rect">
            <a:avLst/>
          </a:prstGeom>
        </p:spPr>
      </p:pic>
      <p:sp>
        <p:nvSpPr>
          <p:cNvPr id="39" name="Rectangle 38">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422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50">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7C75BC0-15C9-4966-9290-A511750FACC8}"/>
              </a:ext>
            </a:extLst>
          </p:cNvPr>
          <p:cNvSpPr>
            <a:spLocks noGrp="1"/>
          </p:cNvSpPr>
          <p:nvPr>
            <p:ph type="title"/>
          </p:nvPr>
        </p:nvSpPr>
        <p:spPr>
          <a:xfrm>
            <a:off x="1000452" y="1610024"/>
            <a:ext cx="3058621" cy="1457002"/>
          </a:xfrm>
        </p:spPr>
        <p:txBody>
          <a:bodyPr anchor="b">
            <a:normAutofit/>
          </a:bodyPr>
          <a:lstStyle/>
          <a:p>
            <a:r>
              <a:rPr lang="en-US" sz="4000" b="1" dirty="0"/>
              <a:t>Case 3</a:t>
            </a:r>
          </a:p>
        </p:txBody>
      </p:sp>
      <p:grpSp>
        <p:nvGrpSpPr>
          <p:cNvPr id="80" name="Group 5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5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8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6" name="Content Placeholder 11">
            <a:extLst>
              <a:ext uri="{FF2B5EF4-FFF2-40B4-BE49-F238E27FC236}">
                <a16:creationId xmlns:a16="http://schemas.microsoft.com/office/drawing/2014/main" id="{85269E18-A27D-43D7-B175-F4757566E390}"/>
              </a:ext>
            </a:extLst>
          </p:cNvPr>
          <p:cNvSpPr>
            <a:spLocks noGrp="1"/>
          </p:cNvSpPr>
          <p:nvPr>
            <p:ph idx="1"/>
          </p:nvPr>
        </p:nvSpPr>
        <p:spPr>
          <a:xfrm>
            <a:off x="1000450" y="3067026"/>
            <a:ext cx="3058623" cy="3272324"/>
          </a:xfrm>
        </p:spPr>
        <p:txBody>
          <a:bodyPr anchor="t">
            <a:normAutofit/>
          </a:bodyPr>
          <a:lstStyle/>
          <a:p>
            <a:r>
              <a:rPr lang="en-US" sz="2000" dirty="0"/>
              <a:t>72 year old BM</a:t>
            </a:r>
          </a:p>
          <a:p>
            <a:r>
              <a:rPr lang="en-US" sz="2000" dirty="0"/>
              <a:t>C4b skin changes</a:t>
            </a:r>
          </a:p>
          <a:p>
            <a:r>
              <a:rPr lang="en-US" sz="2000" dirty="0"/>
              <a:t>Intermittent oozing from ankle wound</a:t>
            </a:r>
          </a:p>
          <a:p>
            <a:r>
              <a:rPr lang="en-US" sz="2000" dirty="0"/>
              <a:t>Wears 30-40mmHg compression daily</a:t>
            </a:r>
          </a:p>
          <a:p>
            <a:r>
              <a:rPr lang="en-US" sz="2000" dirty="0"/>
              <a:t>Elevates legs at night</a:t>
            </a:r>
          </a:p>
          <a:p>
            <a:r>
              <a:rPr lang="en-US" sz="2000" dirty="0"/>
              <a:t>Walks to complete ADLs only</a:t>
            </a:r>
          </a:p>
          <a:p>
            <a:endParaRPr lang="en-US" sz="2000" dirty="0"/>
          </a:p>
        </p:txBody>
      </p:sp>
      <p:pic>
        <p:nvPicPr>
          <p:cNvPr id="40" name="Picture 1">
            <a:extLst>
              <a:ext uri="{FF2B5EF4-FFF2-40B4-BE49-F238E27FC236}">
                <a16:creationId xmlns:a16="http://schemas.microsoft.com/office/drawing/2014/main" id="{F425F2EF-311A-4F0B-BD67-13D695105499}"/>
              </a:ext>
            </a:extLst>
          </p:cNvPr>
          <p:cNvPicPr>
            <a:picLocks noChangeAspect="1" noChangeArrowheads="1"/>
          </p:cNvPicPr>
          <p:nvPr/>
        </p:nvPicPr>
        <p:blipFill rotWithShape="1">
          <a:blip r:embed="rId2" cstate="print"/>
          <a:srcRect l="17550" r="-3" b="-3"/>
          <a:stretch/>
        </p:blipFill>
        <p:spPr bwMode="auto">
          <a:xfrm>
            <a:off x="8460201" y="10"/>
            <a:ext cx="3731799" cy="3383270"/>
          </a:xfrm>
          <a:prstGeom prst="rect">
            <a:avLst/>
          </a:prstGeom>
          <a:noFill/>
        </p:spPr>
      </p:pic>
      <p:pic>
        <p:nvPicPr>
          <p:cNvPr id="7" name="Content Placeholder 6">
            <a:extLst>
              <a:ext uri="{FF2B5EF4-FFF2-40B4-BE49-F238E27FC236}">
                <a16:creationId xmlns:a16="http://schemas.microsoft.com/office/drawing/2014/main" id="{8A9936AC-9ABD-431C-A8DD-6E83755F44FE}"/>
              </a:ext>
            </a:extLst>
          </p:cNvPr>
          <p:cNvPicPr>
            <a:picLocks noChangeAspect="1"/>
          </p:cNvPicPr>
          <p:nvPr/>
        </p:nvPicPr>
        <p:blipFill rotWithShape="1">
          <a:blip r:embed="rId3"/>
          <a:srcRect t="21447" r="-2" b="18627"/>
          <a:stretch/>
        </p:blipFill>
        <p:spPr>
          <a:xfrm>
            <a:off x="4639055" y="3474720"/>
            <a:ext cx="7552944" cy="3383280"/>
          </a:xfrm>
          <a:prstGeom prst="rect">
            <a:avLst/>
          </a:prstGeom>
        </p:spPr>
      </p:pic>
      <p:sp>
        <p:nvSpPr>
          <p:cNvPr id="4" name="Slide Number Placeholder 3">
            <a:extLst>
              <a:ext uri="{FF2B5EF4-FFF2-40B4-BE49-F238E27FC236}">
                <a16:creationId xmlns:a16="http://schemas.microsoft.com/office/drawing/2014/main" id="{78463F8A-1108-4026-9BE6-4776C7D4B83E}"/>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a:normAutofit/>
          </a:bodyPr>
          <a:lstStyle/>
          <a:p>
            <a:pPr algn="ctr">
              <a:spcAft>
                <a:spcPts val="600"/>
              </a:spcAft>
            </a:pPr>
            <a:fld id="{D830EE09-6A30-E74F-9445-C567BB603FC0}" type="slidenum">
              <a:rPr lang="en-US" smtClean="0">
                <a:solidFill>
                  <a:schemeClr val="bg1"/>
                </a:solidFill>
              </a:rPr>
              <a:pPr algn="ctr">
                <a:spcAft>
                  <a:spcPts val="600"/>
                </a:spcAft>
              </a:pPr>
              <a:t>20</a:t>
            </a:fld>
            <a:endParaRPr lang="en-US">
              <a:solidFill>
                <a:schemeClr val="bg1"/>
              </a:solidFill>
            </a:endParaRPr>
          </a:p>
        </p:txBody>
      </p:sp>
      <p:pic>
        <p:nvPicPr>
          <p:cNvPr id="9" name="Picture 8">
            <a:extLst>
              <a:ext uri="{FF2B5EF4-FFF2-40B4-BE49-F238E27FC236}">
                <a16:creationId xmlns:a16="http://schemas.microsoft.com/office/drawing/2014/main" id="{B6AE5DAD-73DE-4A43-85BE-D1187FBB555A}"/>
              </a:ext>
            </a:extLst>
          </p:cNvPr>
          <p:cNvPicPr>
            <a:picLocks noChangeAspect="1"/>
          </p:cNvPicPr>
          <p:nvPr/>
        </p:nvPicPr>
        <p:blipFill>
          <a:blip r:embed="rId4"/>
          <a:stretch>
            <a:fillRect/>
          </a:stretch>
        </p:blipFill>
        <p:spPr>
          <a:xfrm>
            <a:off x="3858574" y="347209"/>
            <a:ext cx="4474852" cy="3036071"/>
          </a:xfrm>
          <a:prstGeom prst="rect">
            <a:avLst/>
          </a:prstGeom>
        </p:spPr>
      </p:pic>
    </p:spTree>
    <p:extLst>
      <p:ext uri="{BB962C8B-B14F-4D97-AF65-F5344CB8AC3E}">
        <p14:creationId xmlns:p14="http://schemas.microsoft.com/office/powerpoint/2010/main" val="987341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34701" y="344067"/>
            <a:ext cx="6172200" cy="857250"/>
          </a:xfrm>
        </p:spPr>
        <p:txBody>
          <a:bodyPr>
            <a:normAutofit/>
          </a:bodyPr>
          <a:lstStyle/>
          <a:p>
            <a:r>
              <a:rPr lang="en-US" b="1" dirty="0">
                <a:solidFill>
                  <a:srgbClr val="0070C0"/>
                </a:solidFill>
              </a:rPr>
              <a:t>CEAP Classification</a:t>
            </a:r>
          </a:p>
        </p:txBody>
      </p:sp>
      <p:sp>
        <p:nvSpPr>
          <p:cNvPr id="31747" name="Rectangle 3"/>
          <p:cNvSpPr>
            <a:spLocks noGrp="1" noChangeArrowheads="1"/>
          </p:cNvSpPr>
          <p:nvPr>
            <p:ph type="body" idx="1"/>
          </p:nvPr>
        </p:nvSpPr>
        <p:spPr>
          <a:xfrm>
            <a:off x="348343" y="1436143"/>
            <a:ext cx="6172200" cy="3143250"/>
          </a:xfrm>
        </p:spPr>
        <p:txBody>
          <a:bodyPr>
            <a:noAutofit/>
          </a:bodyPr>
          <a:lstStyle/>
          <a:p>
            <a:pPr>
              <a:lnSpc>
                <a:spcPct val="90000"/>
              </a:lnSpc>
              <a:buFont typeface="Wingdings" pitchFamily="2" charset="2"/>
              <a:buNone/>
            </a:pPr>
            <a:r>
              <a:rPr lang="en-US" sz="2400" b="1" dirty="0">
                <a:solidFill>
                  <a:srgbClr val="FF0000"/>
                </a:solidFill>
              </a:rPr>
              <a:t>C0</a:t>
            </a:r>
            <a:r>
              <a:rPr lang="en-US" sz="2400" b="1" dirty="0">
                <a:solidFill>
                  <a:srgbClr val="FF99FF"/>
                </a:solidFill>
              </a:rPr>
              <a:t> </a:t>
            </a:r>
            <a:r>
              <a:rPr lang="en-US" sz="2400" dirty="0"/>
              <a:t>No visible or palpable venous disease</a:t>
            </a:r>
          </a:p>
          <a:p>
            <a:pPr>
              <a:lnSpc>
                <a:spcPct val="90000"/>
              </a:lnSpc>
              <a:buFont typeface="Wingdings" pitchFamily="2" charset="2"/>
              <a:buNone/>
            </a:pPr>
            <a:r>
              <a:rPr lang="en-US" sz="2400" b="1" dirty="0">
                <a:solidFill>
                  <a:srgbClr val="FF0000"/>
                </a:solidFill>
              </a:rPr>
              <a:t>C1</a:t>
            </a:r>
            <a:r>
              <a:rPr lang="en-US" sz="2400" dirty="0">
                <a:solidFill>
                  <a:srgbClr val="FF0000"/>
                </a:solidFill>
              </a:rPr>
              <a:t> </a:t>
            </a:r>
            <a:r>
              <a:rPr lang="en-US" sz="2400" dirty="0" err="1"/>
              <a:t>Telangiectasies</a:t>
            </a:r>
            <a:r>
              <a:rPr lang="en-US" sz="2400" dirty="0"/>
              <a:t> or reticular veins </a:t>
            </a:r>
          </a:p>
          <a:p>
            <a:pPr>
              <a:lnSpc>
                <a:spcPct val="90000"/>
              </a:lnSpc>
              <a:buFont typeface="Wingdings" pitchFamily="2" charset="2"/>
              <a:buNone/>
            </a:pPr>
            <a:r>
              <a:rPr lang="en-US" sz="2400" b="1" dirty="0">
                <a:solidFill>
                  <a:srgbClr val="FF0000"/>
                </a:solidFill>
              </a:rPr>
              <a:t>C2</a:t>
            </a:r>
            <a:r>
              <a:rPr lang="en-US" sz="2400" dirty="0"/>
              <a:t> Varicose veins</a:t>
            </a:r>
          </a:p>
          <a:p>
            <a:pPr>
              <a:lnSpc>
                <a:spcPct val="90000"/>
              </a:lnSpc>
              <a:buFont typeface="Wingdings" pitchFamily="2" charset="2"/>
              <a:buNone/>
            </a:pPr>
            <a:r>
              <a:rPr lang="en-US" sz="2400" b="1" dirty="0">
                <a:solidFill>
                  <a:srgbClr val="FF0000"/>
                </a:solidFill>
              </a:rPr>
              <a:t>C3</a:t>
            </a:r>
            <a:r>
              <a:rPr lang="en-US" sz="2400" dirty="0">
                <a:solidFill>
                  <a:srgbClr val="FF0000"/>
                </a:solidFill>
              </a:rPr>
              <a:t> </a:t>
            </a:r>
            <a:r>
              <a:rPr lang="en-US" sz="2400" dirty="0"/>
              <a:t>Edema</a:t>
            </a:r>
          </a:p>
          <a:p>
            <a:pPr>
              <a:lnSpc>
                <a:spcPct val="90000"/>
              </a:lnSpc>
              <a:buFont typeface="Wingdings" pitchFamily="2" charset="2"/>
              <a:buNone/>
            </a:pPr>
            <a:r>
              <a:rPr lang="en-US" sz="2400" b="1" dirty="0">
                <a:solidFill>
                  <a:srgbClr val="FF0000"/>
                </a:solidFill>
              </a:rPr>
              <a:t>C4</a:t>
            </a:r>
            <a:r>
              <a:rPr lang="en-US" sz="2400" dirty="0">
                <a:solidFill>
                  <a:srgbClr val="FF99FF"/>
                </a:solidFill>
              </a:rPr>
              <a:t> </a:t>
            </a:r>
            <a:r>
              <a:rPr lang="en-US" sz="2400" dirty="0"/>
              <a:t>Skin and subcutaneous changes (a, b)</a:t>
            </a:r>
          </a:p>
          <a:p>
            <a:pPr>
              <a:lnSpc>
                <a:spcPct val="90000"/>
              </a:lnSpc>
              <a:buFont typeface="Wingdings" pitchFamily="2" charset="2"/>
              <a:buNone/>
            </a:pPr>
            <a:r>
              <a:rPr lang="en-US" sz="2400" b="1" dirty="0">
                <a:solidFill>
                  <a:srgbClr val="FF0000"/>
                </a:solidFill>
              </a:rPr>
              <a:t>C5</a:t>
            </a:r>
            <a:r>
              <a:rPr lang="en-US" sz="2400" dirty="0"/>
              <a:t> Healed venous ulcer</a:t>
            </a:r>
          </a:p>
          <a:p>
            <a:pPr>
              <a:lnSpc>
                <a:spcPct val="90000"/>
              </a:lnSpc>
              <a:buFont typeface="Wingdings" pitchFamily="2" charset="2"/>
              <a:buNone/>
            </a:pPr>
            <a:r>
              <a:rPr lang="en-US" sz="2400" b="1" dirty="0">
                <a:solidFill>
                  <a:srgbClr val="FF0000"/>
                </a:solidFill>
              </a:rPr>
              <a:t>C6</a:t>
            </a:r>
            <a:r>
              <a:rPr lang="en-US" sz="2400" dirty="0"/>
              <a:t> Active venous ulcer</a:t>
            </a:r>
          </a:p>
          <a:p>
            <a:pPr>
              <a:lnSpc>
                <a:spcPct val="90000"/>
              </a:lnSpc>
              <a:buFont typeface="Wingdings" pitchFamily="2" charset="2"/>
              <a:buNone/>
            </a:pPr>
            <a:r>
              <a:rPr lang="en-US" sz="2400" b="1" dirty="0">
                <a:solidFill>
                  <a:srgbClr val="54C26E"/>
                </a:solidFill>
              </a:rPr>
              <a:t>E</a:t>
            </a:r>
            <a:r>
              <a:rPr lang="en-US" sz="2400" dirty="0"/>
              <a:t> Etiology (Congenital, Primary, Secondary)</a:t>
            </a:r>
          </a:p>
          <a:p>
            <a:pPr>
              <a:lnSpc>
                <a:spcPct val="90000"/>
              </a:lnSpc>
              <a:buFont typeface="Wingdings" pitchFamily="2" charset="2"/>
              <a:buNone/>
            </a:pPr>
            <a:r>
              <a:rPr lang="en-US" sz="2400" b="1" dirty="0">
                <a:solidFill>
                  <a:srgbClr val="54C26E"/>
                </a:solidFill>
              </a:rPr>
              <a:t>A</a:t>
            </a:r>
            <a:r>
              <a:rPr lang="en-US" sz="2400" dirty="0">
                <a:solidFill>
                  <a:schemeClr val="accent2"/>
                </a:solidFill>
              </a:rPr>
              <a:t> </a:t>
            </a:r>
            <a:r>
              <a:rPr lang="en-US" sz="2400" dirty="0"/>
              <a:t>Anatomic (Superficial, Deep)</a:t>
            </a:r>
          </a:p>
          <a:p>
            <a:pPr>
              <a:lnSpc>
                <a:spcPct val="90000"/>
              </a:lnSpc>
              <a:buFont typeface="Wingdings" pitchFamily="2" charset="2"/>
              <a:buNone/>
            </a:pPr>
            <a:r>
              <a:rPr lang="en-US" sz="2400" b="1" dirty="0">
                <a:solidFill>
                  <a:srgbClr val="54C26E"/>
                </a:solidFill>
              </a:rPr>
              <a:t>P</a:t>
            </a:r>
            <a:r>
              <a:rPr lang="en-US" sz="2400" dirty="0">
                <a:solidFill>
                  <a:srgbClr val="54C26E"/>
                </a:solidFill>
              </a:rPr>
              <a:t> </a:t>
            </a:r>
            <a:r>
              <a:rPr lang="en-US" sz="2400" dirty="0"/>
              <a:t>Pathophysiology (Reflux, Obstruction, Both)</a:t>
            </a:r>
          </a:p>
        </p:txBody>
      </p:sp>
      <p:graphicFrame>
        <p:nvGraphicFramePr>
          <p:cNvPr id="2050" name="Object 2"/>
          <p:cNvGraphicFramePr>
            <a:graphicFrameLocks noChangeAspect="1"/>
          </p:cNvGraphicFramePr>
          <p:nvPr/>
        </p:nvGraphicFramePr>
        <p:xfrm>
          <a:off x="6632625" y="737118"/>
          <a:ext cx="1705323" cy="2071320"/>
        </p:xfrm>
        <a:graphic>
          <a:graphicData uri="http://schemas.openxmlformats.org/presentationml/2006/ole">
            <mc:AlternateContent xmlns:mc="http://schemas.openxmlformats.org/markup-compatibility/2006">
              <mc:Choice xmlns:v="urn:schemas-microsoft-com:vml" Requires="v">
                <p:oleObj spid="_x0000_s4132" name="Clip" r:id="rId4" imgW="2685714" imgH="4153480" progId="">
                  <p:embed/>
                </p:oleObj>
              </mc:Choice>
              <mc:Fallback>
                <p:oleObj name="Clip" r:id="rId4" imgW="2685714" imgH="4153480" progId="">
                  <p:embed/>
                  <p:pic>
                    <p:nvPicPr>
                      <p:cNvPr id="2050" name="Object 2"/>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632625" y="737118"/>
                        <a:ext cx="1705323" cy="2071320"/>
                      </a:xfrm>
                      <a:prstGeom prst="rect">
                        <a:avLst/>
                      </a:prstGeom>
                      <a:noFill/>
                      <a:ln>
                        <a:noFill/>
                      </a:ln>
                      <a:effectLst/>
                    </p:spPr>
                  </p:pic>
                </p:oleObj>
              </mc:Fallback>
            </mc:AlternateContent>
          </a:graphicData>
        </a:graphic>
      </p:graphicFrame>
      <p:graphicFrame>
        <p:nvGraphicFramePr>
          <p:cNvPr id="2051" name="Object 3"/>
          <p:cNvGraphicFramePr>
            <a:graphicFrameLocks noChangeAspect="1"/>
          </p:cNvGraphicFramePr>
          <p:nvPr/>
        </p:nvGraphicFramePr>
        <p:xfrm>
          <a:off x="9145463" y="460384"/>
          <a:ext cx="2796073" cy="2547384"/>
        </p:xfrm>
        <a:graphic>
          <a:graphicData uri="http://schemas.openxmlformats.org/presentationml/2006/ole">
            <mc:AlternateContent xmlns:mc="http://schemas.openxmlformats.org/markup-compatibility/2006">
              <mc:Choice xmlns:v="urn:schemas-microsoft-com:vml" Requires="v">
                <p:oleObj spid="_x0000_s4133" name="Photo Editor Photo" r:id="rId6" imgW="12546176" imgH="11428571" progId="">
                  <p:embed/>
                </p:oleObj>
              </mc:Choice>
              <mc:Fallback>
                <p:oleObj name="Photo Editor Photo" r:id="rId6" imgW="12546176" imgH="11428571" progId="">
                  <p:embed/>
                  <p:pic>
                    <p:nvPicPr>
                      <p:cNvPr id="205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5463" y="460384"/>
                        <a:ext cx="2796073" cy="2547384"/>
                      </a:xfrm>
                      <a:prstGeom prst="rect">
                        <a:avLst/>
                      </a:prstGeom>
                      <a:noFill/>
                      <a:ln>
                        <a:noFill/>
                      </a:ln>
                      <a:effectLst/>
                    </p:spPr>
                  </p:pic>
                </p:oleObj>
              </mc:Fallback>
            </mc:AlternateContent>
          </a:graphicData>
        </a:graphic>
      </p:graphicFrame>
      <p:pic>
        <p:nvPicPr>
          <p:cNvPr id="6" name="Picture 3" descr="Eczema 1"/>
          <p:cNvPicPr>
            <a:picLocks noChangeAspect="1" noChangeArrowheads="1"/>
          </p:cNvPicPr>
          <p:nvPr/>
        </p:nvPicPr>
        <p:blipFill>
          <a:blip r:embed="rId8" cstate="print">
            <a:lum bright="24000"/>
          </a:blip>
          <a:srcRect/>
          <a:stretch>
            <a:fillRect/>
          </a:stretch>
        </p:blipFill>
        <p:spPr bwMode="auto">
          <a:xfrm>
            <a:off x="7281285" y="3561420"/>
            <a:ext cx="1681933" cy="1837113"/>
          </a:xfrm>
          <a:prstGeom prst="rect">
            <a:avLst/>
          </a:prstGeom>
          <a:noFill/>
        </p:spPr>
      </p:pic>
      <p:pic>
        <p:nvPicPr>
          <p:cNvPr id="7" name="Picture 2" descr="Untitled-61"/>
          <p:cNvPicPr>
            <a:picLocks noChangeAspect="1" noChangeArrowheads="1"/>
          </p:cNvPicPr>
          <p:nvPr/>
        </p:nvPicPr>
        <p:blipFill>
          <a:blip r:embed="rId9" cstate="print"/>
          <a:srcRect/>
          <a:stretch>
            <a:fillRect/>
          </a:stretch>
        </p:blipFill>
        <p:spPr bwMode="auto">
          <a:xfrm>
            <a:off x="9841431" y="4827033"/>
            <a:ext cx="1524000" cy="1143000"/>
          </a:xfrm>
          <a:prstGeom prst="rect">
            <a:avLst/>
          </a:prstGeom>
          <a:noFill/>
        </p:spPr>
      </p:pic>
      <p:sp>
        <p:nvSpPr>
          <p:cNvPr id="2" name="TextBox 1"/>
          <p:cNvSpPr txBox="1"/>
          <p:nvPr/>
        </p:nvSpPr>
        <p:spPr>
          <a:xfrm>
            <a:off x="8719265" y="6403134"/>
            <a:ext cx="30070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American Venous Forum 2004</a:t>
            </a:r>
          </a:p>
        </p:txBody>
      </p:sp>
    </p:spTree>
    <p:extLst>
      <p:ext uri="{BB962C8B-B14F-4D97-AF65-F5344CB8AC3E}">
        <p14:creationId xmlns:p14="http://schemas.microsoft.com/office/powerpoint/2010/main" val="270079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VC-651F"/>
          <p:cNvPicPr>
            <a:picLocks noChangeAspect="1" noChangeArrowheads="1"/>
          </p:cNvPicPr>
          <p:nvPr/>
        </p:nvPicPr>
        <p:blipFill rotWithShape="1">
          <a:blip r:embed="rId2">
            <a:extLst>
              <a:ext uri="{28A0092B-C50C-407E-A947-70E740481C1C}">
                <a14:useLocalDpi xmlns:a14="http://schemas.microsoft.com/office/drawing/2010/main" val="0"/>
              </a:ext>
            </a:extLst>
          </a:blip>
          <a:srcRect r="-1" b="21094"/>
          <a:stretch/>
        </p:blipFill>
        <p:spPr bwMode="auto">
          <a:xfrm>
            <a:off x="7305261" y="361121"/>
            <a:ext cx="3440595" cy="20361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a:extLst>
              <a:ext uri="{FF2B5EF4-FFF2-40B4-BE49-F238E27FC236}">
                <a16:creationId xmlns:a16="http://schemas.microsoft.com/office/drawing/2014/main" id="{9D010C4F-2767-4E59-A4E6-55320B7CA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36104" y="258417"/>
            <a:ext cx="2917133" cy="29171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ediven LymphPads">
            <a:extLst>
              <a:ext uri="{FF2B5EF4-FFF2-40B4-BE49-F238E27FC236}">
                <a16:creationId xmlns:a16="http://schemas.microsoft.com/office/drawing/2014/main" id="{A9262CA5-8534-46B5-AFD6-8B027B80A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856" y="3429000"/>
            <a:ext cx="3087758" cy="308775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tamina Mini Exercise Bike Blue - Misc Fitness Equipment at Academy Sports">
            <a:extLst>
              <a:ext uri="{FF2B5EF4-FFF2-40B4-BE49-F238E27FC236}">
                <a16:creationId xmlns:a16="http://schemas.microsoft.com/office/drawing/2014/main" id="{9E38BF75-F766-4AD3-A3E6-13B14BC8D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693" y="2786063"/>
            <a:ext cx="3502094" cy="3502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863855"/>
      </p:ext>
    </p:extLst>
  </p:cSld>
  <p:clrMapOvr>
    <a:masterClrMapping/>
  </p:clrMapOvr>
  <p:transition spd="med">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2" name="Rectangle 8"/>
          <p:cNvSpPr>
            <a:spLocks noGrp="1" noChangeArrowheads="1"/>
          </p:cNvSpPr>
          <p:nvPr>
            <p:ph type="title"/>
          </p:nvPr>
        </p:nvSpPr>
        <p:spPr/>
        <p:txBody>
          <a:bodyPr/>
          <a:lstStyle/>
          <a:p>
            <a:r>
              <a:rPr lang="en-US" b="1" dirty="0">
                <a:solidFill>
                  <a:srgbClr val="FFFF00"/>
                </a:solidFill>
              </a:rPr>
              <a:t>Treatment - Medical</a:t>
            </a:r>
          </a:p>
        </p:txBody>
      </p:sp>
      <p:sp>
        <p:nvSpPr>
          <p:cNvPr id="31753" name="Rectangle 9"/>
          <p:cNvSpPr>
            <a:spLocks noGrp="1" noChangeArrowheads="1"/>
          </p:cNvSpPr>
          <p:nvPr>
            <p:ph type="body" idx="1"/>
          </p:nvPr>
        </p:nvSpPr>
        <p:spPr/>
        <p:txBody>
          <a:bodyPr>
            <a:normAutofit/>
          </a:bodyPr>
          <a:lstStyle/>
          <a:p>
            <a:pPr>
              <a:lnSpc>
                <a:spcPct val="90000"/>
              </a:lnSpc>
            </a:pPr>
            <a:r>
              <a:rPr lang="en-US" b="1" dirty="0"/>
              <a:t>Lifestyle</a:t>
            </a:r>
          </a:p>
          <a:p>
            <a:pPr>
              <a:lnSpc>
                <a:spcPct val="90000"/>
              </a:lnSpc>
            </a:pPr>
            <a:r>
              <a:rPr lang="en-US" b="1" dirty="0"/>
              <a:t>Reduction of edema</a:t>
            </a:r>
            <a:br>
              <a:rPr lang="en-US" b="1" dirty="0"/>
            </a:br>
            <a:r>
              <a:rPr lang="en-US" b="1" dirty="0"/>
              <a:t>	</a:t>
            </a:r>
            <a:r>
              <a:rPr lang="en-US" b="1" dirty="0">
                <a:solidFill>
                  <a:srgbClr val="92D050"/>
                </a:solidFill>
              </a:rPr>
              <a:t>Elevation</a:t>
            </a:r>
          </a:p>
          <a:p>
            <a:pPr>
              <a:lnSpc>
                <a:spcPct val="90000"/>
              </a:lnSpc>
              <a:buFontTx/>
              <a:buNone/>
            </a:pPr>
            <a:r>
              <a:rPr lang="en-US" b="1" dirty="0"/>
              <a:t>		</a:t>
            </a:r>
            <a:r>
              <a:rPr lang="en-US" b="1" dirty="0">
                <a:solidFill>
                  <a:srgbClr val="92D050"/>
                </a:solidFill>
              </a:rPr>
              <a:t>Compression therapy </a:t>
            </a:r>
            <a:r>
              <a:rPr lang="en-US" b="1" dirty="0"/>
              <a:t>(wraps, hose, pumping)</a:t>
            </a:r>
          </a:p>
          <a:p>
            <a:pPr>
              <a:lnSpc>
                <a:spcPct val="90000"/>
              </a:lnSpc>
            </a:pPr>
            <a:r>
              <a:rPr lang="en-US" b="1" dirty="0"/>
              <a:t>Drug therapy (diuretics, antibiotics, herbals)</a:t>
            </a:r>
          </a:p>
          <a:p>
            <a:pPr>
              <a:lnSpc>
                <a:spcPct val="90000"/>
              </a:lnSpc>
            </a:pPr>
            <a:r>
              <a:rPr lang="en-US" b="1" dirty="0"/>
              <a:t>Skin care (protective dressing, exfoliation)</a:t>
            </a:r>
          </a:p>
          <a:p>
            <a:pPr>
              <a:lnSpc>
                <a:spcPct val="90000"/>
              </a:lnSpc>
            </a:pPr>
            <a:r>
              <a:rPr lang="en-US" b="1" dirty="0"/>
              <a:t>Ulcer therapy</a:t>
            </a:r>
            <a:r>
              <a:rPr lang="en-US" dirty="0"/>
              <a:t> </a:t>
            </a:r>
          </a:p>
          <a:p>
            <a:pPr>
              <a:lnSpc>
                <a:spcPct val="90000"/>
              </a:lnSpc>
            </a:pPr>
            <a:endParaRPr lang="en-US" dirty="0"/>
          </a:p>
          <a:p>
            <a:pPr>
              <a:lnSpc>
                <a:spcPct val="90000"/>
              </a:lnSpc>
            </a:pPr>
            <a:endParaRPr lang="en-US" dirty="0"/>
          </a:p>
          <a:p>
            <a:pPr>
              <a:lnSpc>
                <a:spcPct val="90000"/>
              </a:lnSpc>
            </a:pPr>
            <a:endParaRPr lang="en-US" dirty="0"/>
          </a:p>
        </p:txBody>
      </p:sp>
      <p:pic>
        <p:nvPicPr>
          <p:cNvPr id="54275" name="Picture 3"/>
          <p:cNvPicPr>
            <a:picLocks noChangeAspect="1" noChangeArrowheads="1"/>
          </p:cNvPicPr>
          <p:nvPr/>
        </p:nvPicPr>
        <p:blipFill>
          <a:blip r:embed="rId3" cstate="print"/>
          <a:srcRect/>
          <a:stretch>
            <a:fillRect/>
          </a:stretch>
        </p:blipFill>
        <p:spPr bwMode="auto">
          <a:xfrm>
            <a:off x="9248361" y="731836"/>
            <a:ext cx="2133600" cy="1920240"/>
          </a:xfrm>
          <a:prstGeom prst="rect">
            <a:avLst/>
          </a:prstGeom>
          <a:noFill/>
          <a:ln w="9525">
            <a:noFill/>
            <a:miter lim="800000"/>
            <a:headEnd/>
            <a:tailEnd/>
          </a:ln>
          <a:effectLst/>
        </p:spPr>
      </p:pic>
    </p:spTree>
    <p:extLst>
      <p:ext uri="{BB962C8B-B14F-4D97-AF65-F5344CB8AC3E}">
        <p14:creationId xmlns:p14="http://schemas.microsoft.com/office/powerpoint/2010/main" val="4050828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Varicose veins on a woman's legs.">
            <a:hlinkClick r:id="" action="ppaction://noaction"/>
          </p:cNvPr>
          <p:cNvPicPr>
            <a:picLocks noChangeAspect="1" noChangeArrowheads="1"/>
          </p:cNvPicPr>
          <p:nvPr/>
        </p:nvPicPr>
        <p:blipFill>
          <a:blip r:embed="rId3" cstate="print"/>
          <a:srcRect/>
          <a:stretch>
            <a:fillRect/>
          </a:stretch>
        </p:blipFill>
        <p:spPr bwMode="auto">
          <a:xfrm>
            <a:off x="1905001" y="381001"/>
            <a:ext cx="4010025" cy="2724865"/>
          </a:xfrm>
          <a:prstGeom prst="rect">
            <a:avLst/>
          </a:prstGeom>
          <a:noFill/>
        </p:spPr>
      </p:pic>
      <p:pic>
        <p:nvPicPr>
          <p:cNvPr id="143366" name="Picture 6" descr="A leg displaying spider and varicose veins.">
            <a:hlinkClick r:id="" action="ppaction://noaction"/>
          </p:cNvPr>
          <p:cNvPicPr>
            <a:picLocks noChangeAspect="1" noChangeArrowheads="1"/>
          </p:cNvPicPr>
          <p:nvPr/>
        </p:nvPicPr>
        <p:blipFill>
          <a:blip r:embed="rId4" cstate="print"/>
          <a:srcRect/>
          <a:stretch>
            <a:fillRect/>
          </a:stretch>
        </p:blipFill>
        <p:spPr bwMode="auto">
          <a:xfrm>
            <a:off x="6781800" y="533400"/>
            <a:ext cx="3700590" cy="2514600"/>
          </a:xfrm>
          <a:prstGeom prst="rect">
            <a:avLst/>
          </a:prstGeom>
          <a:noFill/>
        </p:spPr>
      </p:pic>
      <p:pic>
        <p:nvPicPr>
          <p:cNvPr id="143368" name="Picture 8" descr="An example of a varicose ulcer on an ankle.">
            <a:hlinkClick r:id="" action="ppaction://noaction"/>
          </p:cNvPr>
          <p:cNvPicPr>
            <a:picLocks noChangeAspect="1" noChangeArrowheads="1"/>
          </p:cNvPicPr>
          <p:nvPr/>
        </p:nvPicPr>
        <p:blipFill>
          <a:blip r:embed="rId5" cstate="print"/>
          <a:srcRect/>
          <a:stretch>
            <a:fillRect/>
          </a:stretch>
        </p:blipFill>
        <p:spPr bwMode="auto">
          <a:xfrm>
            <a:off x="1981201" y="3581401"/>
            <a:ext cx="4471547" cy="3038475"/>
          </a:xfrm>
          <a:prstGeom prst="rect">
            <a:avLst/>
          </a:prstGeom>
          <a:noFill/>
        </p:spPr>
      </p:pic>
      <p:pic>
        <p:nvPicPr>
          <p:cNvPr id="15361" name="Picture 1"/>
          <p:cNvPicPr>
            <a:picLocks noChangeAspect="1" noChangeArrowheads="1"/>
          </p:cNvPicPr>
          <p:nvPr/>
        </p:nvPicPr>
        <p:blipFill>
          <a:blip r:embed="rId6" cstate="print"/>
          <a:srcRect/>
          <a:stretch>
            <a:fillRect/>
          </a:stretch>
        </p:blipFill>
        <p:spPr bwMode="auto">
          <a:xfrm>
            <a:off x="6781801" y="3733800"/>
            <a:ext cx="3714907" cy="2774714"/>
          </a:xfrm>
          <a:prstGeom prst="rect">
            <a:avLst/>
          </a:prstGeom>
          <a:noFill/>
          <a:ln w="9525">
            <a:noFill/>
            <a:miter lim="800000"/>
            <a:headEnd/>
            <a:tailEnd/>
          </a:ln>
          <a:effectLst/>
        </p:spPr>
      </p:pic>
    </p:spTree>
    <p:extLst>
      <p:ext uri="{BB962C8B-B14F-4D97-AF65-F5344CB8AC3E}">
        <p14:creationId xmlns:p14="http://schemas.microsoft.com/office/powerpoint/2010/main" val="1064106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70C0"/>
                </a:solidFill>
              </a:rPr>
              <a:t>Photoplethysmography</a:t>
            </a:r>
            <a:r>
              <a:rPr lang="en-US" dirty="0">
                <a:solidFill>
                  <a:srgbClr val="0070C0"/>
                </a:solidFill>
              </a:rPr>
              <a:t> (PPG)</a:t>
            </a:r>
          </a:p>
        </p:txBody>
      </p:sp>
      <p:sp>
        <p:nvSpPr>
          <p:cNvPr id="3" name="Content Placeholder 2"/>
          <p:cNvSpPr>
            <a:spLocks noGrp="1"/>
          </p:cNvSpPr>
          <p:nvPr>
            <p:ph idx="1"/>
          </p:nvPr>
        </p:nvSpPr>
        <p:spPr>
          <a:xfrm>
            <a:off x="910512" y="2067347"/>
            <a:ext cx="4972050" cy="2726257"/>
          </a:xfrm>
        </p:spPr>
        <p:txBody>
          <a:bodyPr>
            <a:normAutofit/>
          </a:bodyPr>
          <a:lstStyle/>
          <a:p>
            <a:r>
              <a:rPr lang="en-US" sz="1800" dirty="0"/>
              <a:t>Used to study </a:t>
            </a:r>
            <a:r>
              <a:rPr lang="en-US" sz="1800" b="1" dirty="0"/>
              <a:t>blood flow </a:t>
            </a:r>
            <a:r>
              <a:rPr lang="en-US" sz="1800" dirty="0"/>
              <a:t>and </a:t>
            </a:r>
            <a:r>
              <a:rPr lang="en-US" sz="1800" b="1" dirty="0"/>
              <a:t>blood volume </a:t>
            </a:r>
            <a:r>
              <a:rPr lang="en-US" sz="1800" dirty="0"/>
              <a:t>changes in the skin</a:t>
            </a:r>
          </a:p>
          <a:p>
            <a:r>
              <a:rPr lang="en-US" sz="1800" dirty="0"/>
              <a:t>Probe with light source and light sensitive diode positioned on skin; proximal to medial </a:t>
            </a:r>
            <a:r>
              <a:rPr lang="en-US" sz="1800" dirty="0" err="1"/>
              <a:t>malleolus</a:t>
            </a:r>
            <a:endParaRPr lang="en-US" sz="1800" dirty="0"/>
          </a:p>
          <a:p>
            <a:r>
              <a:rPr lang="en-US" sz="1800" dirty="0"/>
              <a:t>Backscatter of light detected by light-sensitive diode affected by number of RBCs in dermis</a:t>
            </a:r>
          </a:p>
          <a:p>
            <a:r>
              <a:rPr lang="en-US" sz="1800" dirty="0"/>
              <a:t>RBCs absorb maximum light in seated/standing position (CVI evaluation)</a:t>
            </a:r>
          </a:p>
        </p:txBody>
      </p:sp>
      <p:pic>
        <p:nvPicPr>
          <p:cNvPr id="4" name="Picture 1"/>
          <p:cNvPicPr>
            <a:picLocks noChangeAspect="1" noChangeArrowheads="1"/>
          </p:cNvPicPr>
          <p:nvPr/>
        </p:nvPicPr>
        <p:blipFill>
          <a:blip r:embed="rId2" cstate="print"/>
          <a:srcRect/>
          <a:stretch>
            <a:fillRect/>
          </a:stretch>
        </p:blipFill>
        <p:spPr bwMode="auto">
          <a:xfrm>
            <a:off x="6402876" y="2248678"/>
            <a:ext cx="5109027" cy="2873828"/>
          </a:xfrm>
          <a:prstGeom prst="rect">
            <a:avLst/>
          </a:prstGeom>
          <a:noFill/>
          <a:ln w="9525">
            <a:noFill/>
            <a:miter lim="800000"/>
            <a:headEnd/>
            <a:tailEnd/>
          </a:ln>
          <a:effectLst/>
        </p:spPr>
      </p:pic>
    </p:spTree>
    <p:extLst>
      <p:ext uri="{BB962C8B-B14F-4D97-AF65-F5344CB8AC3E}">
        <p14:creationId xmlns:p14="http://schemas.microsoft.com/office/powerpoint/2010/main" val="3401962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8254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8A390A-170F-413B-A387-A82F9C0ED185}"/>
              </a:ext>
            </a:extLst>
          </p:cNvPr>
          <p:cNvSpPr>
            <a:spLocks noGrp="1"/>
          </p:cNvSpPr>
          <p:nvPr>
            <p:ph type="title"/>
          </p:nvPr>
        </p:nvSpPr>
        <p:spPr>
          <a:xfrm>
            <a:off x="594359" y="687479"/>
            <a:ext cx="11003281" cy="1798026"/>
          </a:xfrm>
        </p:spPr>
        <p:txBody>
          <a:bodyPr anchor="b">
            <a:normAutofit/>
          </a:bodyPr>
          <a:lstStyle/>
          <a:p>
            <a:r>
              <a:rPr lang="en-US" sz="5800"/>
              <a:t>What are the initial options for management of her PTS?</a:t>
            </a:r>
          </a:p>
        </p:txBody>
      </p:sp>
      <p:grpSp>
        <p:nvGrpSpPr>
          <p:cNvPr id="12" name="Group 11">
            <a:extLst>
              <a:ext uri="{FF2B5EF4-FFF2-40B4-BE49-F238E27FC236}">
                <a16:creationId xmlns:a16="http://schemas.microsoft.com/office/drawing/2014/main" id="{6DD44263-0C4E-4CE2-9EE0-B4C1C0667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594360" y="73152"/>
            <a:chExt cx="1178966" cy="232963"/>
          </a:xfrm>
        </p:grpSpPr>
        <p:sp>
          <p:nvSpPr>
            <p:cNvPr id="13" name="Rectangle 64">
              <a:extLst>
                <a:ext uri="{FF2B5EF4-FFF2-40B4-BE49-F238E27FC236}">
                  <a16:creationId xmlns:a16="http://schemas.microsoft.com/office/drawing/2014/main" id="{8308E40C-A85B-4284-9325-37C4C34B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18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6">
              <a:extLst>
                <a:ext uri="{FF2B5EF4-FFF2-40B4-BE49-F238E27FC236}">
                  <a16:creationId xmlns:a16="http://schemas.microsoft.com/office/drawing/2014/main" id="{721BF076-E7C8-4851-902C-6D57D74B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18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4">
              <a:extLst>
                <a:ext uri="{FF2B5EF4-FFF2-40B4-BE49-F238E27FC236}">
                  <a16:creationId xmlns:a16="http://schemas.microsoft.com/office/drawing/2014/main" id="{27081CB3-9EA1-4A29-9364-64EFB67DC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922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2BB06149-001D-4180-82E7-5170B45F0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922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DA0B7128-2B6D-4E8B-9872-FDCFC15271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27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95B05981-F30D-48EE-B90F-7E6EFB5C8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27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D137C161-2060-4403-BE22-1DA2167A3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931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1727916F-6C5D-4364-9611-A7910D90E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931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2F4B3FE9-FB15-496D-B6B4-87D848917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436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143AAA88-47EE-4F50-949D-9252C575D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436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ED58149F-477D-4126-9FDD-56136E1D6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895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0CD93B5-5A24-4EDC-8970-BAFC656B0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895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D43ECE7-0EFA-42F2-90CD-934FBF552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400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0211AE0E-F92A-4D5F-B1CC-84A5DC55D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400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F75BD8C1-7549-4B6C-A8A3-BCA6DECE0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904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A91F922-5A56-4569-9C7D-71B84C0ED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904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4FF59356-7861-47B1-85CF-50FD963F0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409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D4739A72-CE85-45AA-ACD4-57F7337F2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409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46CB7986-638B-4316-830C-018AAFBCE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1913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4FD18CE-56DB-4A30-9D24-4E965F4C8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1913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F160327-D82D-4BE2-8DB1-3FD3FC52AB57}"/>
              </a:ext>
            </a:extLst>
          </p:cNvPr>
          <p:cNvSpPr>
            <a:spLocks noGrp="1"/>
          </p:cNvSpPr>
          <p:nvPr>
            <p:ph idx="1"/>
          </p:nvPr>
        </p:nvSpPr>
        <p:spPr>
          <a:xfrm>
            <a:off x="594359" y="3176337"/>
            <a:ext cx="11003281" cy="2994184"/>
          </a:xfrm>
        </p:spPr>
        <p:txBody>
          <a:bodyPr anchor="ctr">
            <a:normAutofit/>
          </a:bodyPr>
          <a:lstStyle/>
          <a:p>
            <a:r>
              <a:rPr lang="en-US" sz="2400" dirty="0"/>
              <a:t>Compression</a:t>
            </a:r>
            <a:br>
              <a:rPr lang="en-US" sz="2400" dirty="0"/>
            </a:br>
            <a:r>
              <a:rPr lang="en-US" sz="2400" dirty="0"/>
              <a:t>-strength and length</a:t>
            </a:r>
            <a:br>
              <a:rPr lang="en-US" sz="2400" dirty="0"/>
            </a:br>
            <a:r>
              <a:rPr lang="en-US" sz="2400" dirty="0"/>
              <a:t>-wraps</a:t>
            </a:r>
            <a:br>
              <a:rPr lang="en-US" sz="2400" dirty="0"/>
            </a:br>
            <a:r>
              <a:rPr lang="en-US" sz="2400" dirty="0"/>
              <a:t>-daytime and nighttime</a:t>
            </a:r>
          </a:p>
          <a:p>
            <a:r>
              <a:rPr lang="en-US" sz="2400" dirty="0"/>
              <a:t>Exercise</a:t>
            </a:r>
          </a:p>
          <a:p>
            <a:r>
              <a:rPr lang="en-US" sz="2400" dirty="0" err="1"/>
              <a:t>Venoactive</a:t>
            </a:r>
            <a:r>
              <a:rPr lang="en-US" sz="2400" dirty="0"/>
              <a:t> drugs</a:t>
            </a:r>
          </a:p>
        </p:txBody>
      </p:sp>
      <p:sp>
        <p:nvSpPr>
          <p:cNvPr id="34" name="Rectangle 33">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460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lum bright="-6000"/>
          </a:blip>
          <a:srcRect/>
          <a:stretch>
            <a:fillRect/>
          </a:stretch>
        </p:blipFill>
        <p:spPr bwMode="auto">
          <a:xfrm>
            <a:off x="1752600" y="990601"/>
            <a:ext cx="3810000" cy="2162969"/>
          </a:xfrm>
          <a:prstGeom prst="rect">
            <a:avLst/>
          </a:prstGeom>
          <a:noFill/>
          <a:ln w="9525">
            <a:noFill/>
            <a:miter lim="800000"/>
            <a:headEnd/>
            <a:tailEnd/>
          </a:ln>
          <a:effectLst/>
        </p:spPr>
      </p:pic>
      <p:pic>
        <p:nvPicPr>
          <p:cNvPr id="46082" name="Picture 2" descr="http://www.uspharmacist.com/CMSImagesContent/2008/4/USP0804Compression-T1.jpg"/>
          <p:cNvPicPr>
            <a:picLocks noChangeAspect="1" noChangeArrowheads="1"/>
          </p:cNvPicPr>
          <p:nvPr/>
        </p:nvPicPr>
        <p:blipFill>
          <a:blip r:embed="rId4" cstate="print"/>
          <a:srcRect/>
          <a:stretch>
            <a:fillRect/>
          </a:stretch>
        </p:blipFill>
        <p:spPr bwMode="auto">
          <a:xfrm>
            <a:off x="1905000" y="3276600"/>
            <a:ext cx="3552884" cy="2895600"/>
          </a:xfrm>
          <a:prstGeom prst="rect">
            <a:avLst/>
          </a:prstGeom>
          <a:noFill/>
        </p:spPr>
      </p:pic>
      <p:sp>
        <p:nvSpPr>
          <p:cNvPr id="5" name="TextBox 4"/>
          <p:cNvSpPr txBox="1"/>
          <p:nvPr/>
        </p:nvSpPr>
        <p:spPr>
          <a:xfrm>
            <a:off x="4572000" y="228600"/>
            <a:ext cx="36038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Compression </a:t>
            </a:r>
          </a:p>
        </p:txBody>
      </p:sp>
      <p:pic>
        <p:nvPicPr>
          <p:cNvPr id="6" name="Picture 2"/>
          <p:cNvPicPr>
            <a:picLocks noChangeAspect="1" noChangeArrowheads="1"/>
          </p:cNvPicPr>
          <p:nvPr/>
        </p:nvPicPr>
        <p:blipFill>
          <a:blip r:embed="rId5" cstate="print"/>
          <a:srcRect/>
          <a:stretch>
            <a:fillRect/>
          </a:stretch>
        </p:blipFill>
        <p:spPr bwMode="auto">
          <a:xfrm>
            <a:off x="7769087" y="1283804"/>
            <a:ext cx="3603871" cy="4504839"/>
          </a:xfrm>
          <a:prstGeom prst="rect">
            <a:avLst/>
          </a:prstGeom>
          <a:noFill/>
          <a:ln w="9525">
            <a:noFill/>
            <a:miter lim="800000"/>
            <a:headEnd/>
            <a:tailEnd/>
          </a:ln>
          <a:effectLst/>
        </p:spPr>
      </p:pic>
    </p:spTree>
    <p:extLst>
      <p:ext uri="{BB962C8B-B14F-4D97-AF65-F5344CB8AC3E}">
        <p14:creationId xmlns:p14="http://schemas.microsoft.com/office/powerpoint/2010/main" val="116476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Prolonged standing</a:t>
            </a:r>
          </a:p>
        </p:txBody>
      </p:sp>
      <p:sp>
        <p:nvSpPr>
          <p:cNvPr id="3" name="Content Placeholder 2"/>
          <p:cNvSpPr>
            <a:spLocks noGrp="1"/>
          </p:cNvSpPr>
          <p:nvPr>
            <p:ph idx="1"/>
          </p:nvPr>
        </p:nvSpPr>
        <p:spPr/>
        <p:txBody>
          <a:bodyPr>
            <a:normAutofit/>
          </a:bodyPr>
          <a:lstStyle/>
          <a:p>
            <a:r>
              <a:rPr lang="en-US" dirty="0"/>
              <a:t>Occupations with prolonged standing confer ↑ risk</a:t>
            </a:r>
          </a:p>
          <a:p>
            <a:r>
              <a:rPr lang="en-US" dirty="0"/>
              <a:t>High prevalence (38%) of CVI in hospital employees</a:t>
            </a:r>
          </a:p>
          <a:p>
            <a:r>
              <a:rPr lang="en-US" dirty="0" err="1"/>
              <a:t>Orthostatism</a:t>
            </a:r>
            <a:r>
              <a:rPr lang="en-US" dirty="0"/>
              <a:t> (&gt;4 hrs) associated with CVI progression </a:t>
            </a:r>
          </a:p>
          <a:p>
            <a:r>
              <a:rPr lang="en-US" dirty="0"/>
              <a:t>↑ risk of varicose veins in men and women; ↑ risk of nocturnal leg cramps in men</a:t>
            </a:r>
          </a:p>
          <a:p>
            <a:r>
              <a:rPr lang="en-US" dirty="0"/>
              <a:t>Leg elevation for 30 min reduces CVI and associated inflammation</a:t>
            </a:r>
          </a:p>
        </p:txBody>
      </p:sp>
      <p:sp>
        <p:nvSpPr>
          <p:cNvPr id="5" name="TextBox 4"/>
          <p:cNvSpPr txBox="1"/>
          <p:nvPr/>
        </p:nvSpPr>
        <p:spPr>
          <a:xfrm>
            <a:off x="6705600" y="6096001"/>
            <a:ext cx="41615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Ziegler.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Winer</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Klinische</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Wochenschrift</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abst</a:t>
            </a:r>
            <a:r>
              <a:rPr kumimoji="0" lang="en-US" sz="1200" b="0" i="0" u="none" strike="noStrike" kern="1200" cap="none" spc="0" normalizeH="0" baseline="0" noProof="0" dirty="0">
                <a:ln>
                  <a:noFill/>
                </a:ln>
                <a:solidFill>
                  <a:prstClr val="white"/>
                </a:solidFill>
                <a:effectLst/>
                <a:uLnTx/>
                <a:uFillTx/>
                <a:latin typeface="Calibri"/>
                <a:ea typeface="+mn-ea"/>
                <a:cs typeface="+mn-cs"/>
              </a:rPr>
              <a:t>)2003;115:575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Kostas. J Vasc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Surg</a:t>
            </a:r>
            <a:r>
              <a:rPr kumimoji="0" lang="en-US" sz="1200" b="0" i="0" u="none" strike="noStrike" kern="1200" cap="none" spc="0" normalizeH="0" baseline="0" noProof="0" dirty="0">
                <a:ln>
                  <a:noFill/>
                </a:ln>
                <a:solidFill>
                  <a:prstClr val="white"/>
                </a:solidFill>
                <a:effectLst/>
                <a:uLnTx/>
                <a:uFillTx/>
                <a:latin typeface="Calibri"/>
                <a:ea typeface="+mn-ea"/>
                <a:cs typeface="+mn-cs"/>
              </a:rPr>
              <a:t> 2010;51:900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Bank. Ergonomics 2012;55:133</a:t>
            </a:r>
          </a:p>
        </p:txBody>
      </p:sp>
      <p:pic>
        <p:nvPicPr>
          <p:cNvPr id="32771" name="Picture 3" descr="C:\Users\srathbun\AppData\Local\Microsoft\Windows\Temporary Internet Files\Content.IE5\6YAZ4Y19\MC900331539[1].wmf"/>
          <p:cNvPicPr>
            <a:picLocks noChangeAspect="1" noChangeArrowheads="1"/>
          </p:cNvPicPr>
          <p:nvPr/>
        </p:nvPicPr>
        <p:blipFill>
          <a:blip r:embed="rId3" cstate="print"/>
          <a:srcRect/>
          <a:stretch>
            <a:fillRect/>
          </a:stretch>
        </p:blipFill>
        <p:spPr bwMode="auto">
          <a:xfrm>
            <a:off x="9677401" y="152401"/>
            <a:ext cx="888749" cy="1794095"/>
          </a:xfrm>
          <a:prstGeom prst="rect">
            <a:avLst/>
          </a:prstGeom>
          <a:noFill/>
        </p:spPr>
      </p:pic>
    </p:spTree>
    <p:extLst>
      <p:ext uri="{BB962C8B-B14F-4D97-AF65-F5344CB8AC3E}">
        <p14:creationId xmlns:p14="http://schemas.microsoft.com/office/powerpoint/2010/main" val="3131997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Obesity</a:t>
            </a:r>
          </a:p>
        </p:txBody>
      </p:sp>
      <p:sp>
        <p:nvSpPr>
          <p:cNvPr id="3" name="Content Placeholder 2"/>
          <p:cNvSpPr>
            <a:spLocks noGrp="1"/>
          </p:cNvSpPr>
          <p:nvPr>
            <p:ph idx="1"/>
          </p:nvPr>
        </p:nvSpPr>
        <p:spPr/>
        <p:txBody>
          <a:bodyPr/>
          <a:lstStyle/>
          <a:p>
            <a:r>
              <a:rPr lang="en-US" dirty="0"/>
              <a:t>CVI clinically more severe in obese associated with ↑ venous pressure in feet</a:t>
            </a:r>
          </a:p>
          <a:p>
            <a:r>
              <a:rPr lang="en-US" dirty="0"/>
              <a:t>↑ risk of varicose veins in obese: OR 3.28</a:t>
            </a:r>
          </a:p>
          <a:p>
            <a:r>
              <a:rPr lang="en-US" dirty="0"/>
              <a:t>Lap band treated obese patients had reduction in CVI</a:t>
            </a:r>
          </a:p>
        </p:txBody>
      </p:sp>
      <p:pic>
        <p:nvPicPr>
          <p:cNvPr id="31746" name="Picture 2" descr="C:\Users\srathbun\AppData\Local\Microsoft\Windows\Temporary Internet Files\Content.IE5\N8GCQNWY\MP900443614[1].jpg"/>
          <p:cNvPicPr>
            <a:picLocks noChangeAspect="1" noChangeArrowheads="1"/>
          </p:cNvPicPr>
          <p:nvPr/>
        </p:nvPicPr>
        <p:blipFill>
          <a:blip r:embed="rId3" cstate="print"/>
          <a:srcRect/>
          <a:stretch>
            <a:fillRect/>
          </a:stretch>
        </p:blipFill>
        <p:spPr bwMode="auto">
          <a:xfrm>
            <a:off x="8839200" y="3429000"/>
            <a:ext cx="1493520" cy="2246888"/>
          </a:xfrm>
          <a:prstGeom prst="rect">
            <a:avLst/>
          </a:prstGeom>
          <a:noFill/>
        </p:spPr>
      </p:pic>
      <p:sp>
        <p:nvSpPr>
          <p:cNvPr id="7" name="TextBox 6"/>
          <p:cNvSpPr txBox="1"/>
          <p:nvPr/>
        </p:nvSpPr>
        <p:spPr>
          <a:xfrm>
            <a:off x="1828801" y="5029201"/>
            <a:ext cx="34640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Van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Rij</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Eur</a:t>
            </a:r>
            <a:r>
              <a:rPr kumimoji="0" lang="en-US" sz="1200" b="0" i="0" u="none" strike="noStrike" kern="1200" cap="none" spc="0" normalizeH="0" baseline="0" noProof="0" dirty="0">
                <a:ln>
                  <a:noFill/>
                </a:ln>
                <a:solidFill>
                  <a:prstClr val="white"/>
                </a:solidFill>
                <a:effectLst/>
                <a:uLnTx/>
                <a:uFillTx/>
                <a:latin typeface="Calibri"/>
                <a:ea typeface="+mn-ea"/>
                <a:cs typeface="+mn-cs"/>
              </a:rPr>
              <a:t> J Vasc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Endovasc</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Surg</a:t>
            </a:r>
            <a:r>
              <a:rPr kumimoji="0" lang="en-US" sz="1200" b="0" i="0" u="none" strike="noStrike" kern="1200" cap="none" spc="0" normalizeH="0" baseline="0" noProof="0" dirty="0">
                <a:ln>
                  <a:noFill/>
                </a:ln>
                <a:solidFill>
                  <a:prstClr val="white"/>
                </a:solidFill>
                <a:effectLst/>
                <a:uLnTx/>
                <a:uFillTx/>
                <a:latin typeface="Calibri"/>
                <a:ea typeface="+mn-ea"/>
                <a:cs typeface="+mn-cs"/>
              </a:rPr>
              <a:t> 2008;35:739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Clark.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Phlebology</a:t>
            </a:r>
            <a:r>
              <a:rPr kumimoji="0" lang="en-US" sz="1200" b="0" i="0" u="none" strike="noStrike" kern="1200" cap="none" spc="0" normalizeH="0" baseline="0" noProof="0" dirty="0">
                <a:ln>
                  <a:noFill/>
                </a:ln>
                <a:solidFill>
                  <a:prstClr val="white"/>
                </a:solidFill>
                <a:effectLst/>
                <a:uLnTx/>
                <a:uFillTx/>
                <a:latin typeface="Calibri"/>
                <a:ea typeface="+mn-ea"/>
                <a:cs typeface="+mn-cs"/>
              </a:rPr>
              <a:t> 2010;25:236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a:ea typeface="+mn-ea"/>
                <a:cs typeface="+mn-cs"/>
              </a:rPr>
              <a:t>Melissas</a:t>
            </a:r>
            <a:r>
              <a:rPr kumimoji="0" lang="en-US" sz="1200" b="0" i="0" u="none" strike="noStrike" kern="1200" cap="none" spc="0" normalizeH="0" baseline="0" noProof="0" dirty="0">
                <a:ln>
                  <a:noFill/>
                </a:ln>
                <a:solidFill>
                  <a:prstClr val="white"/>
                </a:solidFill>
                <a:effectLst/>
                <a:uLnTx/>
                <a:uFillTx/>
                <a:latin typeface="Calibri"/>
                <a:ea typeface="+mn-ea"/>
                <a:cs typeface="+mn-cs"/>
              </a:rPr>
              <a:t>. Southern Med J 1998;91:1143</a:t>
            </a:r>
          </a:p>
        </p:txBody>
      </p:sp>
    </p:spTree>
    <p:extLst>
      <p:ext uri="{BB962C8B-B14F-4D97-AF65-F5344CB8AC3E}">
        <p14:creationId xmlns:p14="http://schemas.microsoft.com/office/powerpoint/2010/main" val="2643519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b="1" dirty="0">
                <a:solidFill>
                  <a:srgbClr val="FFFF66"/>
                </a:solidFill>
              </a:rPr>
              <a:t>Herbal therapy for CVI</a:t>
            </a:r>
          </a:p>
        </p:txBody>
      </p:sp>
      <p:sp>
        <p:nvSpPr>
          <p:cNvPr id="48131" name="Rectangle 3"/>
          <p:cNvSpPr>
            <a:spLocks noGrp="1" noChangeArrowheads="1"/>
          </p:cNvSpPr>
          <p:nvPr>
            <p:ph type="body" idx="1"/>
          </p:nvPr>
        </p:nvSpPr>
        <p:spPr/>
        <p:txBody>
          <a:bodyPr/>
          <a:lstStyle/>
          <a:p>
            <a:pPr>
              <a:lnSpc>
                <a:spcPct val="90000"/>
              </a:lnSpc>
            </a:pPr>
            <a:r>
              <a:rPr lang="en-US" dirty="0">
                <a:solidFill>
                  <a:srgbClr val="92D050"/>
                </a:solidFill>
              </a:rPr>
              <a:t>Horse chestnut seed extract</a:t>
            </a:r>
            <a:br>
              <a:rPr lang="en-US" dirty="0">
                <a:solidFill>
                  <a:schemeClr val="hlink"/>
                </a:solidFill>
              </a:rPr>
            </a:br>
            <a:r>
              <a:rPr lang="en-US" dirty="0"/>
              <a:t>-</a:t>
            </a:r>
            <a:r>
              <a:rPr lang="en-US" dirty="0" err="1"/>
              <a:t>aescin</a:t>
            </a:r>
            <a:r>
              <a:rPr lang="en-US" dirty="0"/>
              <a:t> inhibits enzymes that induce leukocyte activation</a:t>
            </a:r>
            <a:br>
              <a:rPr lang="en-US" dirty="0"/>
            </a:br>
            <a:r>
              <a:rPr lang="en-US" dirty="0"/>
              <a:t>-may </a:t>
            </a:r>
            <a:r>
              <a:rPr lang="en-US" dirty="0">
                <a:cs typeface="Arial" charset="0"/>
              </a:rPr>
              <a:t>↓ </a:t>
            </a:r>
            <a:r>
              <a:rPr lang="en-US" dirty="0"/>
              <a:t>capillary and venous permeability thereby </a:t>
            </a:r>
            <a:r>
              <a:rPr lang="en-US" dirty="0">
                <a:cs typeface="Arial" charset="0"/>
              </a:rPr>
              <a:t>↓</a:t>
            </a:r>
            <a:r>
              <a:rPr lang="en-US" dirty="0"/>
              <a:t> edema</a:t>
            </a:r>
          </a:p>
          <a:p>
            <a:pPr>
              <a:lnSpc>
                <a:spcPct val="90000"/>
              </a:lnSpc>
            </a:pPr>
            <a:r>
              <a:rPr lang="en-US" dirty="0">
                <a:solidFill>
                  <a:srgbClr val="92D050"/>
                </a:solidFill>
              </a:rPr>
              <a:t>Micronized purified </a:t>
            </a:r>
            <a:r>
              <a:rPr lang="en-US" dirty="0" err="1">
                <a:solidFill>
                  <a:srgbClr val="92D050"/>
                </a:solidFill>
              </a:rPr>
              <a:t>flavanoid</a:t>
            </a:r>
            <a:r>
              <a:rPr lang="en-US" dirty="0">
                <a:solidFill>
                  <a:srgbClr val="92D050"/>
                </a:solidFill>
              </a:rPr>
              <a:t> fraction</a:t>
            </a:r>
            <a:br>
              <a:rPr lang="en-US" dirty="0"/>
            </a:br>
            <a:r>
              <a:rPr lang="en-US" dirty="0"/>
              <a:t>-</a:t>
            </a:r>
            <a:r>
              <a:rPr lang="en-US" dirty="0">
                <a:cs typeface="Arial" charset="0"/>
              </a:rPr>
              <a:t>↑</a:t>
            </a:r>
            <a:r>
              <a:rPr lang="en-US" dirty="0"/>
              <a:t> venous tone and </a:t>
            </a:r>
            <a:r>
              <a:rPr lang="en-US" dirty="0">
                <a:cs typeface="Arial" charset="0"/>
              </a:rPr>
              <a:t>↓ WBC activation</a:t>
            </a:r>
          </a:p>
          <a:p>
            <a:pPr>
              <a:lnSpc>
                <a:spcPct val="90000"/>
              </a:lnSpc>
            </a:pPr>
            <a:r>
              <a:rPr lang="en-US" dirty="0">
                <a:solidFill>
                  <a:srgbClr val="92D050"/>
                </a:solidFill>
                <a:cs typeface="Arial" charset="0"/>
              </a:rPr>
              <a:t>French maritime pine bark extract</a:t>
            </a:r>
            <a:br>
              <a:rPr lang="en-US" dirty="0">
                <a:cs typeface="Arial" charset="0"/>
              </a:rPr>
            </a:br>
            <a:r>
              <a:rPr lang="en-US" dirty="0">
                <a:cs typeface="Arial" charset="0"/>
              </a:rPr>
              <a:t>-antioxidant and </a:t>
            </a:r>
            <a:r>
              <a:rPr lang="en-US" dirty="0" err="1">
                <a:cs typeface="Arial" charset="0"/>
              </a:rPr>
              <a:t>antiinflammatory</a:t>
            </a:r>
            <a:r>
              <a:rPr lang="en-US" dirty="0">
                <a:cs typeface="Arial" charset="0"/>
              </a:rPr>
              <a:t> effect</a:t>
            </a:r>
          </a:p>
        </p:txBody>
      </p:sp>
      <p:pic>
        <p:nvPicPr>
          <p:cNvPr id="7169" name="Picture 1"/>
          <p:cNvPicPr>
            <a:picLocks noChangeAspect="1" noChangeArrowheads="1"/>
          </p:cNvPicPr>
          <p:nvPr/>
        </p:nvPicPr>
        <p:blipFill>
          <a:blip r:embed="rId3" cstate="print"/>
          <a:srcRect/>
          <a:stretch>
            <a:fillRect/>
          </a:stretch>
        </p:blipFill>
        <p:spPr bwMode="auto">
          <a:xfrm>
            <a:off x="1752600" y="228600"/>
            <a:ext cx="1473200" cy="1325880"/>
          </a:xfrm>
          <a:prstGeom prst="rect">
            <a:avLst/>
          </a:prstGeom>
          <a:noFill/>
          <a:ln w="9525">
            <a:noFill/>
            <a:miter lim="800000"/>
            <a:headEnd/>
            <a:tailEnd/>
          </a:ln>
          <a:effectLst/>
        </p:spPr>
      </p:pic>
      <p:pic>
        <p:nvPicPr>
          <p:cNvPr id="7170" name="Picture 2"/>
          <p:cNvPicPr>
            <a:picLocks noChangeAspect="1" noChangeArrowheads="1"/>
          </p:cNvPicPr>
          <p:nvPr/>
        </p:nvPicPr>
        <p:blipFill>
          <a:blip r:embed="rId4" cstate="print"/>
          <a:srcRect/>
          <a:stretch>
            <a:fillRect/>
          </a:stretch>
        </p:blipFill>
        <p:spPr bwMode="auto">
          <a:xfrm>
            <a:off x="9086850" y="3125786"/>
            <a:ext cx="2128838" cy="2838451"/>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a:stretch>
            <a:fillRect/>
          </a:stretch>
        </p:blipFill>
        <p:spPr bwMode="auto">
          <a:xfrm>
            <a:off x="9220201" y="304801"/>
            <a:ext cx="1409699" cy="1816099"/>
          </a:xfrm>
          <a:prstGeom prst="rect">
            <a:avLst/>
          </a:prstGeom>
          <a:noFill/>
          <a:ln w="9525">
            <a:noFill/>
            <a:miter lim="800000"/>
            <a:headEnd/>
            <a:tailEnd/>
          </a:ln>
          <a:effectLst/>
        </p:spPr>
      </p:pic>
      <p:pic>
        <p:nvPicPr>
          <p:cNvPr id="169985" name="Picture 1"/>
          <p:cNvPicPr>
            <a:picLocks noChangeAspect="1" noChangeArrowheads="1"/>
          </p:cNvPicPr>
          <p:nvPr/>
        </p:nvPicPr>
        <p:blipFill>
          <a:blip r:embed="rId6" cstate="print"/>
          <a:srcRect/>
          <a:stretch>
            <a:fillRect/>
          </a:stretch>
        </p:blipFill>
        <p:spPr bwMode="auto">
          <a:xfrm>
            <a:off x="8305801" y="6324601"/>
            <a:ext cx="2124075" cy="333375"/>
          </a:xfrm>
          <a:prstGeom prst="rect">
            <a:avLst/>
          </a:prstGeom>
          <a:noFill/>
          <a:ln w="9525">
            <a:noFill/>
            <a:miter lim="800000"/>
            <a:headEnd/>
            <a:tailEnd/>
          </a:ln>
        </p:spPr>
      </p:pic>
    </p:spTree>
    <p:extLst>
      <p:ext uri="{BB962C8B-B14F-4D97-AF65-F5344CB8AC3E}">
        <p14:creationId xmlns:p14="http://schemas.microsoft.com/office/powerpoint/2010/main" val="1983014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Exercise</a:t>
            </a:r>
          </a:p>
        </p:txBody>
      </p:sp>
      <p:sp>
        <p:nvSpPr>
          <p:cNvPr id="3" name="Content Placeholder 2"/>
          <p:cNvSpPr>
            <a:spLocks noGrp="1"/>
          </p:cNvSpPr>
          <p:nvPr>
            <p:ph idx="1"/>
          </p:nvPr>
        </p:nvSpPr>
        <p:spPr/>
        <p:txBody>
          <a:bodyPr/>
          <a:lstStyle/>
          <a:p>
            <a:r>
              <a:rPr lang="en-US" dirty="0"/>
              <a:t>Exercise that involves repetitive dependent thrusting such as running should be avoided</a:t>
            </a:r>
          </a:p>
          <a:p>
            <a:r>
              <a:rPr lang="en-US" dirty="0"/>
              <a:t>Swimming preferred for patients with edema</a:t>
            </a:r>
          </a:p>
          <a:p>
            <a:r>
              <a:rPr lang="en-US" dirty="0"/>
              <a:t>Structured exercises to strengthen calf muscles can improve calf muscle pump function and reduce CEAP class</a:t>
            </a:r>
          </a:p>
        </p:txBody>
      </p:sp>
      <p:sp>
        <p:nvSpPr>
          <p:cNvPr id="4" name="TextBox 3"/>
          <p:cNvSpPr txBox="1"/>
          <p:nvPr/>
        </p:nvSpPr>
        <p:spPr>
          <a:xfrm>
            <a:off x="7772400" y="5733366"/>
            <a:ext cx="26244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a:ea typeface="+mn-ea"/>
                <a:cs typeface="+mn-cs"/>
              </a:rPr>
              <a:t>Folkes</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Int</a:t>
            </a:r>
            <a:r>
              <a:rPr kumimoji="0" lang="en-US" sz="1200" b="0" i="0" u="none" strike="noStrike" kern="1200" cap="none" spc="0" normalizeH="0" baseline="0" noProof="0" dirty="0">
                <a:ln>
                  <a:noFill/>
                </a:ln>
                <a:solidFill>
                  <a:prstClr val="white"/>
                </a:solidFill>
                <a:effectLst/>
                <a:uLnTx/>
                <a:uFillTx/>
                <a:latin typeface="Calibri"/>
                <a:ea typeface="+mn-ea"/>
                <a:cs typeface="+mn-cs"/>
              </a:rPr>
              <a:t> J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Epidemiol</a:t>
            </a:r>
            <a:r>
              <a:rPr kumimoji="0" lang="en-US" sz="1200" b="0" i="0" u="none" strike="noStrike" kern="1200" cap="none" spc="0" normalizeH="0" baseline="0" noProof="0" dirty="0">
                <a:ln>
                  <a:noFill/>
                </a:ln>
                <a:solidFill>
                  <a:prstClr val="white"/>
                </a:solidFill>
                <a:effectLst/>
                <a:uLnTx/>
                <a:uFillTx/>
                <a:latin typeface="Calibri"/>
                <a:ea typeface="+mn-ea"/>
                <a:cs typeface="+mn-cs"/>
              </a:rPr>
              <a:t> 2001;30:846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a:ea typeface="+mn-ea"/>
                <a:cs typeface="+mn-cs"/>
              </a:rPr>
              <a:t>Padberg</a:t>
            </a:r>
            <a:r>
              <a:rPr kumimoji="0" lang="en-US" sz="1200" b="0" i="0" u="none" strike="noStrike" kern="1200" cap="none" spc="0" normalizeH="0" baseline="0" noProof="0" dirty="0">
                <a:ln>
                  <a:noFill/>
                </a:ln>
                <a:solidFill>
                  <a:prstClr val="white"/>
                </a:solidFill>
                <a:effectLst/>
                <a:uLnTx/>
                <a:uFillTx/>
                <a:latin typeface="Calibri"/>
                <a:ea typeface="+mn-ea"/>
                <a:cs typeface="+mn-cs"/>
              </a:rPr>
              <a:t>. J Vasc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Surg</a:t>
            </a:r>
            <a:r>
              <a:rPr kumimoji="0" lang="en-US" sz="1200" b="0" i="0" u="none" strike="noStrike" kern="1200" cap="none" spc="0" normalizeH="0" baseline="0" noProof="0" dirty="0">
                <a:ln>
                  <a:noFill/>
                </a:ln>
                <a:solidFill>
                  <a:prstClr val="white"/>
                </a:solidFill>
                <a:effectLst/>
                <a:uLnTx/>
                <a:uFillTx/>
                <a:latin typeface="Calibri"/>
                <a:ea typeface="+mn-ea"/>
                <a:cs typeface="+mn-cs"/>
              </a:rPr>
              <a:t> 2004;39:79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a:ea typeface="+mn-ea"/>
                <a:cs typeface="+mn-cs"/>
              </a:rPr>
              <a:t>Zajkowski</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a:ea typeface="+mn-ea"/>
                <a:cs typeface="+mn-cs"/>
              </a:rPr>
              <a:t>Phlebology</a:t>
            </a:r>
            <a:r>
              <a:rPr kumimoji="0" lang="en-US" sz="1200" b="0" i="0" u="none" strike="noStrike" kern="1200" cap="none" spc="0" normalizeH="0" baseline="0" noProof="0" dirty="0">
                <a:ln>
                  <a:noFill/>
                </a:ln>
                <a:solidFill>
                  <a:prstClr val="white"/>
                </a:solidFill>
                <a:effectLst/>
                <a:uLnTx/>
                <a:uFillTx/>
                <a:latin typeface="Calibri"/>
                <a:ea typeface="+mn-ea"/>
                <a:cs typeface="+mn-cs"/>
              </a:rPr>
              <a:t> 2006;21;100</a:t>
            </a:r>
          </a:p>
        </p:txBody>
      </p:sp>
      <p:pic>
        <p:nvPicPr>
          <p:cNvPr id="33796" name="Picture 4" descr="C:\Users\srathbun\AppData\Local\Microsoft\Windows\Temporary Internet Files\Content.IE5\N8GCQNWY\MC900332876[1].wmf"/>
          <p:cNvPicPr>
            <a:picLocks noChangeAspect="1" noChangeArrowheads="1"/>
          </p:cNvPicPr>
          <p:nvPr/>
        </p:nvPicPr>
        <p:blipFill>
          <a:blip r:embed="rId3" cstate="print"/>
          <a:srcRect/>
          <a:stretch>
            <a:fillRect/>
          </a:stretch>
        </p:blipFill>
        <p:spPr bwMode="auto">
          <a:xfrm>
            <a:off x="7924801" y="228600"/>
            <a:ext cx="2454859" cy="990600"/>
          </a:xfrm>
          <a:prstGeom prst="rect">
            <a:avLst/>
          </a:prstGeom>
          <a:noFill/>
        </p:spPr>
      </p:pic>
    </p:spTree>
    <p:extLst>
      <p:ext uri="{BB962C8B-B14F-4D97-AF65-F5344CB8AC3E}">
        <p14:creationId xmlns:p14="http://schemas.microsoft.com/office/powerpoint/2010/main" val="3764549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4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4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70E1A-EA71-4D23-8D82-960CD3947A28}"/>
              </a:ext>
            </a:extLst>
          </p:cNvPr>
          <p:cNvSpPr>
            <a:spLocks noGrp="1"/>
          </p:cNvSpPr>
          <p:nvPr>
            <p:ph type="title"/>
          </p:nvPr>
        </p:nvSpPr>
        <p:spPr>
          <a:xfrm>
            <a:off x="594359" y="687479"/>
            <a:ext cx="5230369" cy="1574874"/>
          </a:xfrm>
        </p:spPr>
        <p:txBody>
          <a:bodyPr anchor="b">
            <a:normAutofit/>
          </a:bodyPr>
          <a:lstStyle/>
          <a:p>
            <a:r>
              <a:rPr lang="en-US" sz="4000"/>
              <a:t>Case 2</a:t>
            </a:r>
          </a:p>
        </p:txBody>
      </p:sp>
      <p:grpSp>
        <p:nvGrpSpPr>
          <p:cNvPr id="72" name="Group 45">
            <a:extLst>
              <a:ext uri="{FF2B5EF4-FFF2-40B4-BE49-F238E27FC236}">
                <a16:creationId xmlns:a16="http://schemas.microsoft.com/office/drawing/2014/main" id="{0E23A4A8-97EA-44F5-99B4-21F0457E5C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73" name="Rectangle 64">
              <a:extLst>
                <a:ext uri="{FF2B5EF4-FFF2-40B4-BE49-F238E27FC236}">
                  <a16:creationId xmlns:a16="http://schemas.microsoft.com/office/drawing/2014/main" id="{9C217846-9C67-4C21-941A-205E129441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6">
              <a:extLst>
                <a:ext uri="{FF2B5EF4-FFF2-40B4-BE49-F238E27FC236}">
                  <a16:creationId xmlns:a16="http://schemas.microsoft.com/office/drawing/2014/main" id="{B28F2B66-64E2-4578-8FEC-75A5692C9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4">
              <a:extLst>
                <a:ext uri="{FF2B5EF4-FFF2-40B4-BE49-F238E27FC236}">
                  <a16:creationId xmlns:a16="http://schemas.microsoft.com/office/drawing/2014/main" id="{5A4C30EE-84D2-4A19-9083-816BD8CE7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6">
              <a:extLst>
                <a:ext uri="{FF2B5EF4-FFF2-40B4-BE49-F238E27FC236}">
                  <a16:creationId xmlns:a16="http://schemas.microsoft.com/office/drawing/2014/main" id="{651DC5B6-5EF8-4178-B5EE-0BB879DA0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4">
              <a:extLst>
                <a:ext uri="{FF2B5EF4-FFF2-40B4-BE49-F238E27FC236}">
                  <a16:creationId xmlns:a16="http://schemas.microsoft.com/office/drawing/2014/main" id="{F870C819-AD0C-4585-A00F-3F2F393E9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6">
              <a:extLst>
                <a:ext uri="{FF2B5EF4-FFF2-40B4-BE49-F238E27FC236}">
                  <a16:creationId xmlns:a16="http://schemas.microsoft.com/office/drawing/2014/main" id="{A2B93C46-90A9-4788-BC48-8963789E9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4">
              <a:extLst>
                <a:ext uri="{FF2B5EF4-FFF2-40B4-BE49-F238E27FC236}">
                  <a16:creationId xmlns:a16="http://schemas.microsoft.com/office/drawing/2014/main" id="{D1B6EBC6-7497-4E7B-AE90-45DB7F7A1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6">
              <a:extLst>
                <a:ext uri="{FF2B5EF4-FFF2-40B4-BE49-F238E27FC236}">
                  <a16:creationId xmlns:a16="http://schemas.microsoft.com/office/drawing/2014/main" id="{A8AF1F79-8282-428F-8E69-415635D0A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4">
              <a:extLst>
                <a:ext uri="{FF2B5EF4-FFF2-40B4-BE49-F238E27FC236}">
                  <a16:creationId xmlns:a16="http://schemas.microsoft.com/office/drawing/2014/main" id="{7B89BD1D-613E-4D01-A673-60E3D3027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6">
              <a:extLst>
                <a:ext uri="{FF2B5EF4-FFF2-40B4-BE49-F238E27FC236}">
                  <a16:creationId xmlns:a16="http://schemas.microsoft.com/office/drawing/2014/main" id="{E7979E08-0FB8-430D-9B00-6C2EBC7BE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4">
              <a:extLst>
                <a:ext uri="{FF2B5EF4-FFF2-40B4-BE49-F238E27FC236}">
                  <a16:creationId xmlns:a16="http://schemas.microsoft.com/office/drawing/2014/main" id="{602D4820-B44F-44DF-8B1A-C5068FD57B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6">
              <a:extLst>
                <a:ext uri="{FF2B5EF4-FFF2-40B4-BE49-F238E27FC236}">
                  <a16:creationId xmlns:a16="http://schemas.microsoft.com/office/drawing/2014/main" id="{90F6FDDE-E1F1-49DC-8FFB-549B41E67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4">
              <a:extLst>
                <a:ext uri="{FF2B5EF4-FFF2-40B4-BE49-F238E27FC236}">
                  <a16:creationId xmlns:a16="http://schemas.microsoft.com/office/drawing/2014/main" id="{EED99013-ED66-48E9-A485-9A7F35111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6">
              <a:extLst>
                <a:ext uri="{FF2B5EF4-FFF2-40B4-BE49-F238E27FC236}">
                  <a16:creationId xmlns:a16="http://schemas.microsoft.com/office/drawing/2014/main" id="{0CA35887-B2D1-4292-8708-EBFA6851F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4">
              <a:extLst>
                <a:ext uri="{FF2B5EF4-FFF2-40B4-BE49-F238E27FC236}">
                  <a16:creationId xmlns:a16="http://schemas.microsoft.com/office/drawing/2014/main" id="{A33C50C4-44D7-4D4E-9239-D94E03C23B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6">
              <a:extLst>
                <a:ext uri="{FF2B5EF4-FFF2-40B4-BE49-F238E27FC236}">
                  <a16:creationId xmlns:a16="http://schemas.microsoft.com/office/drawing/2014/main" id="{8C1345D7-1C7A-4E9F-89D1-297A41E62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4">
              <a:extLst>
                <a:ext uri="{FF2B5EF4-FFF2-40B4-BE49-F238E27FC236}">
                  <a16:creationId xmlns:a16="http://schemas.microsoft.com/office/drawing/2014/main" id="{3BC20C46-39C5-4342-92D2-65997CD74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6">
              <a:extLst>
                <a:ext uri="{FF2B5EF4-FFF2-40B4-BE49-F238E27FC236}">
                  <a16:creationId xmlns:a16="http://schemas.microsoft.com/office/drawing/2014/main" id="{D39998E1-3654-46DD-A457-087888E59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4">
              <a:extLst>
                <a:ext uri="{FF2B5EF4-FFF2-40B4-BE49-F238E27FC236}">
                  <a16:creationId xmlns:a16="http://schemas.microsoft.com/office/drawing/2014/main" id="{CBD06FE5-0CEB-4257-B0C9-D9D77DBAB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6">
              <a:extLst>
                <a:ext uri="{FF2B5EF4-FFF2-40B4-BE49-F238E27FC236}">
                  <a16:creationId xmlns:a16="http://schemas.microsoft.com/office/drawing/2014/main" id="{75EE28A2-7615-48BB-9F7D-A4FD5631BF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7750F09A-889D-4765-8E6F-09DE8455C9FC}"/>
              </a:ext>
            </a:extLst>
          </p:cNvPr>
          <p:cNvSpPr>
            <a:spLocks noGrp="1"/>
          </p:cNvSpPr>
          <p:nvPr>
            <p:ph idx="1"/>
          </p:nvPr>
        </p:nvSpPr>
        <p:spPr>
          <a:xfrm>
            <a:off x="594359" y="3176337"/>
            <a:ext cx="5230369" cy="2887579"/>
          </a:xfrm>
        </p:spPr>
        <p:txBody>
          <a:bodyPr anchor="t">
            <a:normAutofit/>
          </a:bodyPr>
          <a:lstStyle/>
          <a:p>
            <a:r>
              <a:rPr lang="en-US" sz="1800" dirty="0"/>
              <a:t>65 year old WM</a:t>
            </a:r>
          </a:p>
          <a:p>
            <a:r>
              <a:rPr lang="en-US" sz="1800" dirty="0"/>
              <a:t>Left external iliac vein DVT post MVA/motorcycle accident</a:t>
            </a:r>
          </a:p>
          <a:p>
            <a:r>
              <a:rPr lang="en-US" sz="1800" dirty="0"/>
              <a:t>Swelling and heaviness, worse in evening</a:t>
            </a:r>
          </a:p>
          <a:p>
            <a:r>
              <a:rPr lang="en-US" sz="1800" dirty="0"/>
              <a:t>Leg cramps at night</a:t>
            </a:r>
          </a:p>
          <a:p>
            <a:r>
              <a:rPr lang="en-US" sz="1800" dirty="0"/>
              <a:t>Wears 20-30mmHg compression socks daily</a:t>
            </a:r>
          </a:p>
          <a:p>
            <a:r>
              <a:rPr lang="en-US" sz="1800" dirty="0"/>
              <a:t>Walks 1-2 miles 3X per week</a:t>
            </a:r>
          </a:p>
          <a:p>
            <a:endParaRPr lang="en-US" sz="1800" dirty="0"/>
          </a:p>
        </p:txBody>
      </p:sp>
      <p:sp>
        <p:nvSpPr>
          <p:cNvPr id="93" name="Rectangle 6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C93950C-2109-479D-8A91-2D884762784A}"/>
              </a:ext>
            </a:extLst>
          </p:cNvPr>
          <p:cNvGrpSpPr>
            <a:grpSpLocks noChangeAspect="1"/>
          </p:cNvGrpSpPr>
          <p:nvPr/>
        </p:nvGrpSpPr>
        <p:grpSpPr>
          <a:xfrm>
            <a:off x="7419695" y="576072"/>
            <a:ext cx="3649778" cy="5522976"/>
            <a:chOff x="2556507" y="973675"/>
            <a:chExt cx="1151726" cy="1742834"/>
          </a:xfrm>
        </p:grpSpPr>
        <p:pic>
          <p:nvPicPr>
            <p:cNvPr id="5" name="Picture 4">
              <a:extLst>
                <a:ext uri="{FF2B5EF4-FFF2-40B4-BE49-F238E27FC236}">
                  <a16:creationId xmlns:a16="http://schemas.microsoft.com/office/drawing/2014/main" id="{3D2646F5-9E49-4D96-A691-EFE86BDEFD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324" t="25134" r="7697" b="15217"/>
            <a:stretch/>
          </p:blipFill>
          <p:spPr>
            <a:xfrm>
              <a:off x="2556507" y="973675"/>
              <a:ext cx="1117117" cy="1742834"/>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0332C9BA-74E4-4936-B6FA-8A86A32C00EB}"/>
                </a:ext>
              </a:extLst>
            </p:cNvPr>
            <p:cNvSpPr txBox="1"/>
            <p:nvPr/>
          </p:nvSpPr>
          <p:spPr>
            <a:xfrm>
              <a:off x="3310062" y="2467011"/>
              <a:ext cx="398171" cy="249100"/>
            </a:xfrm>
            <a:prstGeom prst="rect">
              <a:avLst/>
            </a:prstGeom>
            <a:noFill/>
          </p:spPr>
          <p:txBody>
            <a:bodyPr wrap="square" rtlCol="0">
              <a:normAutofit/>
            </a:bodyPr>
            <a:lstStyle/>
            <a:p>
              <a:pPr defTabSz="609555">
                <a:lnSpc>
                  <a:spcPct val="90000"/>
                </a:lnSpc>
                <a:spcAft>
                  <a:spcPts val="600"/>
                </a:spcAft>
              </a:pPr>
              <a:r>
                <a:rPr lang="en-US" sz="5000" b="1">
                  <a:solidFill>
                    <a:prstClr val="white"/>
                  </a:solidFill>
                  <a:latin typeface="Ebrima" panose="02000000000000000000" pitchFamily="2" charset="0"/>
                  <a:ea typeface="Ebrima" panose="02000000000000000000" pitchFamily="2" charset="0"/>
                  <a:cs typeface="Ebrima" panose="02000000000000000000" pitchFamily="2" charset="0"/>
                </a:rPr>
                <a:t>C3</a:t>
              </a:r>
            </a:p>
          </p:txBody>
        </p:sp>
      </p:grpSp>
    </p:spTree>
    <p:extLst>
      <p:ext uri="{BB962C8B-B14F-4D97-AF65-F5344CB8AC3E}">
        <p14:creationId xmlns:p14="http://schemas.microsoft.com/office/powerpoint/2010/main" val="3743447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actile Medical 1">
      <a:dk1>
        <a:sysClr val="windowText" lastClr="000000"/>
      </a:dk1>
      <a:lt1>
        <a:sysClr val="window" lastClr="FFFFFF"/>
      </a:lt1>
      <a:dk2>
        <a:srgbClr val="003B5C"/>
      </a:dk2>
      <a:lt2>
        <a:srgbClr val="D9D9D6"/>
      </a:lt2>
      <a:accent1>
        <a:srgbClr val="003B5C"/>
      </a:accent1>
      <a:accent2>
        <a:srgbClr val="0085AD"/>
      </a:accent2>
      <a:accent3>
        <a:srgbClr val="D9D9D6"/>
      </a:accent3>
      <a:accent4>
        <a:srgbClr val="787A7E"/>
      </a:accent4>
      <a:accent5>
        <a:srgbClr val="70A2B2"/>
      </a:accent5>
      <a:accent6>
        <a:srgbClr val="C8C9C7"/>
      </a:accent6>
      <a:hlink>
        <a:srgbClr val="0085AD"/>
      </a:hlink>
      <a:folHlink>
        <a:srgbClr val="70A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err="1" smtClean="0">
            <a:solidFill>
              <a:schemeClr val="accent4"/>
            </a:solidFill>
          </a:defRPr>
        </a:defPPr>
      </a:lstStyle>
    </a:txDef>
  </a:objectDefaults>
  <a:extraClrSchemeLst/>
</a:theme>
</file>

<file path=ppt/theme/theme4.xml><?xml version="1.0" encoding="utf-8"?>
<a:theme xmlns:a="http://schemas.openxmlformats.org/drawingml/2006/main" name="3_Office Theme">
  <a:themeElements>
    <a:clrScheme name="Tactile Medical 1">
      <a:dk1>
        <a:sysClr val="windowText" lastClr="000000"/>
      </a:dk1>
      <a:lt1>
        <a:sysClr val="window" lastClr="FFFFFF"/>
      </a:lt1>
      <a:dk2>
        <a:srgbClr val="003B5C"/>
      </a:dk2>
      <a:lt2>
        <a:srgbClr val="D9D9D6"/>
      </a:lt2>
      <a:accent1>
        <a:srgbClr val="003B5C"/>
      </a:accent1>
      <a:accent2>
        <a:srgbClr val="0085AD"/>
      </a:accent2>
      <a:accent3>
        <a:srgbClr val="D9D9D6"/>
      </a:accent3>
      <a:accent4>
        <a:srgbClr val="787A7E"/>
      </a:accent4>
      <a:accent5>
        <a:srgbClr val="70A2B2"/>
      </a:accent5>
      <a:accent6>
        <a:srgbClr val="C8C9C7"/>
      </a:accent6>
      <a:hlink>
        <a:srgbClr val="0085AD"/>
      </a:hlink>
      <a:folHlink>
        <a:srgbClr val="70A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err="1" smtClean="0">
            <a:solidFill>
              <a:schemeClr val="accent4"/>
            </a:solidFill>
          </a:defRPr>
        </a:defPPr>
      </a:lstStyle>
    </a:tx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1856</Words>
  <Application>Microsoft Office PowerPoint</Application>
  <PresentationFormat>Widescreen</PresentationFormat>
  <Paragraphs>229</Paragraphs>
  <Slides>25</Slides>
  <Notes>14</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2</vt:i4>
      </vt:variant>
      <vt:variant>
        <vt:lpstr>Slide Titles</vt:lpstr>
      </vt:variant>
      <vt:variant>
        <vt:i4>25</vt:i4>
      </vt:variant>
    </vt:vector>
  </HeadingPairs>
  <TitlesOfParts>
    <vt:vector size="41" baseType="lpstr">
      <vt:lpstr>Arial</vt:lpstr>
      <vt:lpstr>Arial Hebrew</vt:lpstr>
      <vt:lpstr>Calibri</vt:lpstr>
      <vt:lpstr>Calibri Light</vt:lpstr>
      <vt:lpstr>Calisto MT</vt:lpstr>
      <vt:lpstr>Century Gothic</vt:lpstr>
      <vt:lpstr>Ebrima</vt:lpstr>
      <vt:lpstr>Times New Roman</vt:lpstr>
      <vt:lpstr>Wingdings</vt:lpstr>
      <vt:lpstr>Office Theme</vt:lpstr>
      <vt:lpstr>1_Office Theme</vt:lpstr>
      <vt:lpstr>2_Office Theme</vt:lpstr>
      <vt:lpstr>3_Office Theme</vt:lpstr>
      <vt:lpstr>4_Office Theme</vt:lpstr>
      <vt:lpstr>Clip</vt:lpstr>
      <vt:lpstr>Photo Editor Photo</vt:lpstr>
      <vt:lpstr>Optimizing medical PTS therapy</vt:lpstr>
      <vt:lpstr>Case 1</vt:lpstr>
      <vt:lpstr>What are the initial options for management of her PTS?</vt:lpstr>
      <vt:lpstr>PowerPoint Presentation</vt:lpstr>
      <vt:lpstr>Prolonged standing</vt:lpstr>
      <vt:lpstr>Obesity</vt:lpstr>
      <vt:lpstr>Herbal therapy for CVI</vt:lpstr>
      <vt:lpstr>Exercise</vt:lpstr>
      <vt:lpstr>Case 2</vt:lpstr>
      <vt:lpstr>C3 – Where there is swelling, there are overtaxed lymphatics</vt:lpstr>
      <vt:lpstr>PowerPoint Presentation</vt:lpstr>
      <vt:lpstr>CVI contributes to edema via altered lymphatic function</vt:lpstr>
      <vt:lpstr>Concurrent Venous and Lymphatic Disease Progression</vt:lpstr>
      <vt:lpstr>Lymphatic transport in patients with CVI &amp; Venous Leg Ulcerations</vt:lpstr>
      <vt:lpstr>Venous-lymphatic disease:  Lymphoscintigraphic abnormalities in CVI   </vt:lpstr>
      <vt:lpstr>Compression pumps</vt:lpstr>
      <vt:lpstr>Flexitouch system vs. other PCDs</vt:lpstr>
      <vt:lpstr>PowerPoint Presentation</vt:lpstr>
      <vt:lpstr>PowerPoint Presentation</vt:lpstr>
      <vt:lpstr>Case 3</vt:lpstr>
      <vt:lpstr>CEAP Classification</vt:lpstr>
      <vt:lpstr>PowerPoint Presentation</vt:lpstr>
      <vt:lpstr>Treatment - Medical</vt:lpstr>
      <vt:lpstr>PowerPoint Presentation</vt:lpstr>
      <vt:lpstr>Photoplethysmography (PPG)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Optimizing medical PTS therapy</dc:title>
  <dc:creator>sumanwasan1@gmail.com</dc:creator>
  <cp:lastModifiedBy>sumanwasan1@gmail.com</cp:lastModifiedBy>
  <cp:revision>8</cp:revision>
  <dcterms:created xsi:type="dcterms:W3CDTF">2020-03-01T02:13:30Z</dcterms:created>
  <dcterms:modified xsi:type="dcterms:W3CDTF">2020-03-02T01:36:26Z</dcterms:modified>
</cp:coreProperties>
</file>