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02" r:id="rId1"/>
  </p:sldMasterIdLst>
  <p:notesMasterIdLst>
    <p:notesMasterId r:id="rId14"/>
  </p:notesMasterIdLst>
  <p:handoutMasterIdLst>
    <p:handoutMasterId r:id="rId15"/>
  </p:handoutMasterIdLst>
  <p:sldIdLst>
    <p:sldId id="350" r:id="rId2"/>
    <p:sldId id="352" r:id="rId3"/>
    <p:sldId id="353" r:id="rId4"/>
    <p:sldId id="354" r:id="rId5"/>
    <p:sldId id="355" r:id="rId6"/>
    <p:sldId id="362" r:id="rId7"/>
    <p:sldId id="356" r:id="rId8"/>
    <p:sldId id="357" r:id="rId9"/>
    <p:sldId id="358" r:id="rId10"/>
    <p:sldId id="359" r:id="rId11"/>
    <p:sldId id="360" r:id="rId12"/>
    <p:sldId id="361"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4926" autoAdjust="0"/>
  </p:normalViewPr>
  <p:slideViewPr>
    <p:cSldViewPr>
      <p:cViewPr varScale="1">
        <p:scale>
          <a:sx n="98" d="100"/>
          <a:sy n="98" d="100"/>
        </p:scale>
        <p:origin x="19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3177" tIns="46589" rIns="93177" bIns="46589" rtlCol="0"/>
          <a:lstStyle>
            <a:lvl1pPr algn="r">
              <a:defRPr sz="1200"/>
            </a:lvl1pPr>
          </a:lstStyle>
          <a:p>
            <a:pPr>
              <a:defRPr/>
            </a:pPr>
            <a:fld id="{0956F06E-312C-474F-9D5E-D254A86F7007}" type="datetimeFigureOut">
              <a:rPr lang="en-US"/>
              <a:pPr>
                <a:defRPr/>
              </a:pPr>
              <a:t>3/9/2020</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3177" tIns="46589" rIns="93177" bIns="4658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3177" tIns="46589" rIns="93177" bIns="46589" rtlCol="0" anchor="b"/>
          <a:lstStyle>
            <a:lvl1pPr algn="r">
              <a:defRPr sz="1200"/>
            </a:lvl1pPr>
          </a:lstStyle>
          <a:p>
            <a:pPr>
              <a:defRPr/>
            </a:pPr>
            <a:fld id="{76EE17EB-8358-4A1C-9D5D-9A4BFD565512}" type="slidenum">
              <a:rPr lang="en-US"/>
              <a:pPr>
                <a:defRPr/>
              </a:pPr>
              <a:t>‹#›</a:t>
            </a:fld>
            <a:endParaRPr lang="en-US" dirty="0"/>
          </a:p>
        </p:txBody>
      </p:sp>
    </p:spTree>
    <p:extLst>
      <p:ext uri="{BB962C8B-B14F-4D97-AF65-F5344CB8AC3E}">
        <p14:creationId xmlns:p14="http://schemas.microsoft.com/office/powerpoint/2010/main" val="4145242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027" y="0"/>
            <a:ext cx="2972421"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26B2497-856F-4169-89C0-4DBD005DED6B}" type="datetimeFigureOut">
              <a:rPr lang="en-US"/>
              <a:pPr>
                <a:defRPr/>
              </a:pPr>
              <a:t>3/9/2020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2972421"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934DC86F-000C-43DF-906B-59A3D7E0EA45}" type="slidenum">
              <a:rPr lang="en-US"/>
              <a:pPr>
                <a:defRPr/>
              </a:pPr>
              <a:t>‹#›</a:t>
            </a:fld>
            <a:endParaRPr lang="en-US" dirty="0"/>
          </a:p>
        </p:txBody>
      </p:sp>
    </p:spTree>
    <p:extLst>
      <p:ext uri="{BB962C8B-B14F-4D97-AF65-F5344CB8AC3E}">
        <p14:creationId xmlns:p14="http://schemas.microsoft.com/office/powerpoint/2010/main" val="12617358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aseline="0" dirty="0"/>
          </a:p>
        </p:txBody>
      </p:sp>
      <p:sp>
        <p:nvSpPr>
          <p:cNvPr id="4" name="Slide Number Placeholder 3"/>
          <p:cNvSpPr>
            <a:spLocks noGrp="1"/>
          </p:cNvSpPr>
          <p:nvPr>
            <p:ph type="sldNum" sz="quarter" idx="5"/>
          </p:nvPr>
        </p:nvSpPr>
        <p:spPr/>
        <p:txBody>
          <a:bodyPr/>
          <a:lstStyle/>
          <a:p>
            <a:pPr>
              <a:defRPr/>
            </a:pPr>
            <a:fld id="{F9AF1F7E-F5E0-4263-8A19-F7400E2DC112}" type="slidenum">
              <a:rPr lang="en-US" smtClean="0"/>
              <a:pPr>
                <a:defRPr/>
              </a:pPr>
              <a:t>1</a:t>
            </a:fld>
            <a:endParaRPr lang="en-US" dirty="0"/>
          </a:p>
        </p:txBody>
      </p:sp>
    </p:spTree>
    <p:extLst>
      <p:ext uri="{BB962C8B-B14F-4D97-AF65-F5344CB8AC3E}">
        <p14:creationId xmlns:p14="http://schemas.microsoft.com/office/powerpoint/2010/main" val="1364259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Clinical and Translational Science Award (CTSA) initiative - a large-scale NIH program whose goal is to support major NIH clinical and translational research</a:t>
            </a:r>
            <a:r>
              <a:rPr lang="en-US"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10</a:t>
            </a:fld>
            <a:endParaRPr lang="en-US" dirty="0"/>
          </a:p>
        </p:txBody>
      </p:sp>
    </p:spTree>
    <p:extLst>
      <p:ext uri="{BB962C8B-B14F-4D97-AF65-F5344CB8AC3E}">
        <p14:creationId xmlns:p14="http://schemas.microsoft.com/office/powerpoint/2010/main" val="617088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Who fills this role at your site?</a:t>
            </a:r>
          </a:p>
          <a:p>
            <a:endParaRPr lang="en-US" altLang="en-US" dirty="0" smtClean="0"/>
          </a:p>
          <a:p>
            <a:endParaRPr lang="en-US" altLang="en-US" baseline="0" dirty="0" smtClean="0"/>
          </a:p>
          <a:p>
            <a:endParaRPr lang="en-US" altLang="en-US" dirty="0" smtClean="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11</a:t>
            </a:fld>
            <a:endParaRPr lang="en-US" dirty="0"/>
          </a:p>
        </p:txBody>
      </p:sp>
    </p:spTree>
    <p:extLst>
      <p:ext uri="{BB962C8B-B14F-4D97-AF65-F5344CB8AC3E}">
        <p14:creationId xmlns:p14="http://schemas.microsoft.com/office/powerpoint/2010/main" val="3094035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4DC86F-000C-43DF-906B-59A3D7E0EA45}" type="slidenum">
              <a:rPr lang="en-US" smtClean="0"/>
              <a:pPr>
                <a:defRPr/>
              </a:pPr>
              <a:t>12</a:t>
            </a:fld>
            <a:endParaRPr lang="en-US" dirty="0"/>
          </a:p>
        </p:txBody>
      </p:sp>
    </p:spTree>
    <p:extLst>
      <p:ext uri="{BB962C8B-B14F-4D97-AF65-F5344CB8AC3E}">
        <p14:creationId xmlns:p14="http://schemas.microsoft.com/office/powerpoint/2010/main" val="100085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smtClean="0"/>
              <a:t>Enrollment </a:t>
            </a:r>
            <a:r>
              <a:rPr lang="en-US" altLang="en-US" baseline="0" dirty="0" smtClean="0"/>
              <a:t>is </a:t>
            </a:r>
            <a:r>
              <a:rPr lang="en-US" altLang="en-US" baseline="0" dirty="0" smtClean="0"/>
              <a:t>lagging - potential </a:t>
            </a:r>
            <a:r>
              <a:rPr lang="en-US" altLang="en-US" baseline="0" dirty="0" smtClean="0"/>
              <a:t>for study discontinuation is a reality.</a:t>
            </a:r>
          </a:p>
          <a:p>
            <a:r>
              <a:rPr lang="en-US" altLang="en-US" baseline="0" dirty="0" smtClean="0"/>
              <a:t>	- The study’s DSMB and the NHLBI will formally review the trial in May.  Now that we have been “open to enrollment” for 2 years, they </a:t>
            </a:r>
            <a:r>
              <a:rPr lang="en-US" altLang="en-US" baseline="0" dirty="0" smtClean="0"/>
              <a:t>will seriously assess whether </a:t>
            </a:r>
            <a:r>
              <a:rPr lang="en-US" altLang="en-US" baseline="0" dirty="0" smtClean="0"/>
              <a:t>or not to continue funding the study.  </a:t>
            </a:r>
          </a:p>
          <a:p>
            <a:r>
              <a:rPr lang="en-US" altLang="en-US" baseline="0" dirty="0" smtClean="0"/>
              <a:t>	- Keep in mind, this is a huge, taxpayer-subsidized, trial with the purpose of advancing care of patients with PTS. If we as a network cannot perform (enroll), it NIH’s responsibility to question whether the study should remain open. 	- If closed, this would be tremendous loss for endovascular research.</a:t>
            </a:r>
            <a:endParaRPr lang="en-US" altLang="en-US" dirty="0" smtClean="0"/>
          </a:p>
          <a:p>
            <a:endParaRPr lang="en-US" altLang="en-US" dirty="0" smtClean="0"/>
          </a:p>
          <a:p>
            <a:r>
              <a:rPr lang="en-US" altLang="en-US" dirty="0" smtClean="0"/>
              <a:t>Average enrollment per month is 2-3 patients.  </a:t>
            </a:r>
          </a:p>
          <a:p>
            <a:endParaRPr lang="en-US" altLang="en-US" dirty="0" smtClean="0"/>
          </a:p>
          <a:p>
            <a:r>
              <a:rPr lang="en-US" altLang="en-US" dirty="0" smtClean="0"/>
              <a:t>Our original expectation was for sites to enroll 0.5 patients per month. If you have not achieved that minimum benchmark (i.e. 3 patients over the last 6 months), then you should be looking hard for additional ways to attract </a:t>
            </a:r>
            <a:r>
              <a:rPr lang="en-US" altLang="en-US" dirty="0" smtClean="0"/>
              <a:t>patients.</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2</a:t>
            </a:fld>
            <a:endParaRPr lang="en-US" dirty="0"/>
          </a:p>
        </p:txBody>
      </p:sp>
    </p:spTree>
    <p:extLst>
      <p:ext uri="{BB962C8B-B14F-4D97-AF65-F5344CB8AC3E}">
        <p14:creationId xmlns:p14="http://schemas.microsoft.com/office/powerpoint/2010/main" val="1437929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need everyone’s assistance.</a:t>
            </a:r>
            <a:r>
              <a:rPr lang="en-US" altLang="en-US" baseline="0" dirty="0" smtClean="0"/>
              <a:t>  </a:t>
            </a:r>
          </a:p>
          <a:p>
            <a:endParaRPr lang="en-US" altLang="en-US" baseline="0" dirty="0" smtClean="0"/>
          </a:p>
          <a:p>
            <a:endParaRPr lang="en-US" altLang="en-US" dirty="0" smtClean="0"/>
          </a:p>
          <a:p>
            <a:r>
              <a:rPr lang="en-US" sz="1200" dirty="0" smtClean="0">
                <a:latin typeface="Book Antiqua" panose="02040602050305030304" pitchFamily="18" charset="0"/>
              </a:rPr>
              <a:t>Unlike those with acute DVT, the population of patients with moderate-to-severe PTS is largely an outpatient population.</a:t>
            </a:r>
            <a:endParaRPr lang="en-US" altLang="en-US" dirty="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3</a:t>
            </a:fld>
            <a:endParaRPr lang="en-US" dirty="0"/>
          </a:p>
        </p:txBody>
      </p:sp>
    </p:spTree>
    <p:extLst>
      <p:ext uri="{BB962C8B-B14F-4D97-AF65-F5344CB8AC3E}">
        <p14:creationId xmlns:p14="http://schemas.microsoft.com/office/powerpoint/2010/main" val="1404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Don’t forget </a:t>
            </a:r>
            <a:r>
              <a:rPr lang="en-US" sz="1200" b="0" i="0" u="none" strike="noStrike" kern="1200" baseline="0" dirty="0" smtClean="0">
                <a:solidFill>
                  <a:schemeClr val="tx1"/>
                </a:solidFill>
                <a:latin typeface="+mn-lt"/>
                <a:ea typeface="+mn-ea"/>
                <a:cs typeface="+mn-cs"/>
              </a:rPr>
              <a:t>nurse coordinators, physician assistants, clinic schedulers, ultrasound lab personnel.  </a:t>
            </a:r>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4</a:t>
            </a:fld>
            <a:endParaRPr lang="en-US" dirty="0"/>
          </a:p>
        </p:txBody>
      </p:sp>
    </p:spTree>
    <p:extLst>
      <p:ext uri="{BB962C8B-B14F-4D97-AF65-F5344CB8AC3E}">
        <p14:creationId xmlns:p14="http://schemas.microsoft.com/office/powerpoint/2010/main" val="3253648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The</a:t>
            </a:r>
            <a:r>
              <a:rPr lang="en-US" altLang="en-US" baseline="0" dirty="0" smtClean="0"/>
              <a:t> “leaky funnel” or “leaky pipe” analogy is commonly used by CROs to exploring problem areas with recruitment.  When we focus all our recruiting efforts in clinic, we are starting at the last “joint” or “fitting” in the pipe – we’ve missed all of the potential patients who have not made it to our specialty provider clinic.</a:t>
            </a:r>
          </a:p>
          <a:p>
            <a:pPr marL="171450" indent="-171450">
              <a:buFontTx/>
              <a:buChar char="-"/>
            </a:pPr>
            <a:endParaRPr lang="en-US" altLang="en-US" baseline="0" dirty="0" smtClean="0"/>
          </a:p>
          <a:p>
            <a:pPr marL="171450" indent="-171450">
              <a:buFontTx/>
              <a:buChar char="-"/>
            </a:pPr>
            <a:r>
              <a:rPr lang="en-US" altLang="en-US" baseline="0" dirty="0" smtClean="0"/>
              <a:t>Funnel = community.  We know there </a:t>
            </a:r>
            <a:r>
              <a:rPr lang="en-US" altLang="en-US" baseline="0" dirty="0" smtClean="0"/>
              <a:t>are </a:t>
            </a:r>
            <a:r>
              <a:rPr lang="en-US" altLang="en-US" baseline="0" dirty="0" smtClean="0"/>
              <a:t>350,000 to 600,000 people who develop DVT each year.</a:t>
            </a:r>
          </a:p>
          <a:p>
            <a:pPr marL="1543050" lvl="3" indent="-171450">
              <a:buFontTx/>
              <a:buChar char="-"/>
            </a:pPr>
            <a:r>
              <a:rPr lang="en-US" altLang="en-US" baseline="0" dirty="0" smtClean="0"/>
              <a:t>25 – 50% of DVT patients go on to develop PTS. </a:t>
            </a:r>
          </a:p>
          <a:p>
            <a:pPr marL="1543050" lvl="3" indent="-171450">
              <a:buFontTx/>
              <a:buChar char="-"/>
            </a:pPr>
            <a:r>
              <a:rPr lang="en-US" altLang="en-US" baseline="0" dirty="0" smtClean="0"/>
              <a:t>How do we raise awareness in the community?  Social media posts? Local education program? (weigh out effort versus yield)</a:t>
            </a:r>
          </a:p>
          <a:p>
            <a:pPr marL="171450" lvl="0" indent="-171450">
              <a:buFontTx/>
              <a:buChar char="-"/>
            </a:pPr>
            <a:r>
              <a:rPr lang="en-US" altLang="en-US" baseline="0" dirty="0" smtClean="0"/>
              <a:t>First “joint” - Primary Care/Internal Medicine.  </a:t>
            </a:r>
          </a:p>
          <a:p>
            <a:pPr marL="171450" lvl="0" indent="-171450">
              <a:buFontTx/>
              <a:buChar char="-"/>
            </a:pPr>
            <a:r>
              <a:rPr lang="en-US" altLang="en-US" baseline="0" dirty="0" smtClean="0"/>
              <a:t>Second “joint” – Hematology (assisting with maintenance issues); medical supply vendors</a:t>
            </a:r>
          </a:p>
          <a:p>
            <a:pPr marL="171450" lvl="0" indent="-171450">
              <a:buFontTx/>
              <a:buChar char="-"/>
            </a:pPr>
            <a:r>
              <a:rPr lang="en-US" altLang="en-US" baseline="0" dirty="0" smtClean="0"/>
              <a:t>Third “joint” – Wound Care providers, US labs (specialty providers that are helping to evaluate or manage a complication”</a:t>
            </a:r>
          </a:p>
          <a:p>
            <a:pPr marL="1543050" lvl="3" indent="-171450">
              <a:buFontTx/>
              <a:buChar char="-"/>
            </a:pPr>
            <a:endParaRPr lang="en-US" altLang="en-US" baseline="0" dirty="0" smtClean="0"/>
          </a:p>
          <a:p>
            <a:pPr marL="1543050" lvl="3" indent="-171450">
              <a:buFontTx/>
              <a:buChar char="-"/>
            </a:pPr>
            <a:endParaRPr lang="en-US" altLang="en-US" baseline="0" dirty="0" smtClean="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5</a:t>
            </a:fld>
            <a:endParaRPr lang="en-US" dirty="0"/>
          </a:p>
        </p:txBody>
      </p:sp>
    </p:spTree>
    <p:extLst>
      <p:ext uri="{BB962C8B-B14F-4D97-AF65-F5344CB8AC3E}">
        <p14:creationId xmlns:p14="http://schemas.microsoft.com/office/powerpoint/2010/main" val="223270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does take quite a bit of effort</a:t>
            </a:r>
            <a:r>
              <a:rPr lang="en-US" baseline="0" dirty="0" smtClean="0"/>
              <a:t> to figure out who the key “gatekeepers” are to access PTS patients.  Likely – you will be doing that work (turning on the process for the “water to even run through the pipe”.)</a:t>
            </a:r>
            <a:endParaRPr lang="en-US" dirty="0"/>
          </a:p>
        </p:txBody>
      </p:sp>
      <p:sp>
        <p:nvSpPr>
          <p:cNvPr id="4" name="Slide Number Placeholder 3"/>
          <p:cNvSpPr>
            <a:spLocks noGrp="1"/>
          </p:cNvSpPr>
          <p:nvPr>
            <p:ph type="sldNum" sz="quarter" idx="10"/>
          </p:nvPr>
        </p:nvSpPr>
        <p:spPr/>
        <p:txBody>
          <a:bodyPr/>
          <a:lstStyle/>
          <a:p>
            <a:pPr>
              <a:defRPr/>
            </a:pPr>
            <a:fld id="{934DC86F-000C-43DF-906B-59A3D7E0EA45}" type="slidenum">
              <a:rPr lang="en-US" smtClean="0"/>
              <a:pPr>
                <a:defRPr/>
              </a:pPr>
              <a:t>6</a:t>
            </a:fld>
            <a:endParaRPr lang="en-US" dirty="0"/>
          </a:p>
        </p:txBody>
      </p:sp>
    </p:spTree>
    <p:extLst>
      <p:ext uri="{BB962C8B-B14F-4D97-AF65-F5344CB8AC3E}">
        <p14:creationId xmlns:p14="http://schemas.microsoft.com/office/powerpoint/2010/main" val="163396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628650" lvl="1"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a:p>
            <a:pPr marL="171450" indent="-171450">
              <a:buFontTx/>
              <a:buChar char="-"/>
            </a:pPr>
            <a:endParaRPr lang="en-US" altLang="en-US" dirty="0" smtClean="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7</a:t>
            </a:fld>
            <a:endParaRPr lang="en-US" dirty="0"/>
          </a:p>
        </p:txBody>
      </p:sp>
    </p:spTree>
    <p:extLst>
      <p:ext uri="{BB962C8B-B14F-4D97-AF65-F5344CB8AC3E}">
        <p14:creationId xmlns:p14="http://schemas.microsoft.com/office/powerpoint/2010/main" val="2847473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Try</a:t>
            </a:r>
            <a:r>
              <a:rPr lang="en-US" altLang="en-US" baseline="0" dirty="0" smtClean="0"/>
              <a:t> to respond to patient inquiries within 24 hours (including referrals from CCC)</a:t>
            </a:r>
          </a:p>
          <a:p>
            <a:pPr marL="171450" indent="-171450">
              <a:buFontTx/>
              <a:buChar char="-"/>
            </a:pPr>
            <a:endParaRPr lang="en-US" altLang="en-US" baseline="0" dirty="0" smtClean="0"/>
          </a:p>
          <a:p>
            <a:pPr marL="171450" indent="-171450">
              <a:buFontTx/>
              <a:buChar char="-"/>
            </a:pPr>
            <a:r>
              <a:rPr lang="en-US" altLang="en-US" baseline="0" dirty="0" smtClean="0"/>
              <a:t>CCC has an approved general screening tool that can be shared.</a:t>
            </a:r>
          </a:p>
          <a:p>
            <a:pPr marL="171450" indent="-171450">
              <a:buFontTx/>
              <a:buChar char="-"/>
            </a:pPr>
            <a:endParaRPr lang="en-US" altLang="en-US" baseline="0" dirty="0" smtClean="0"/>
          </a:p>
          <a:p>
            <a:pPr marL="171450" indent="-171450">
              <a:buFontTx/>
              <a:buChar char="-"/>
            </a:pPr>
            <a:r>
              <a:rPr lang="en-US" altLang="en-US" baseline="0" dirty="0" smtClean="0"/>
              <a:t>Even if patient is not eligible (5 minutes into the conversion you learn he/she has a stent), determine can you “help” this patient?  (Many of the patients who call the CCC are not eligible – but often “desperate” to learn of potential new resources.)  If the patient is located from an area geographically distant to your clinic – give me a call!</a:t>
            </a:r>
          </a:p>
          <a:p>
            <a:pPr marL="171450" indent="-171450">
              <a:buFontTx/>
              <a:buChar char="-"/>
            </a:pPr>
            <a:endParaRPr lang="en-US" altLang="en-US" baseline="0" dirty="0" smtClean="0"/>
          </a:p>
          <a:p>
            <a:pPr marL="171450" indent="-171450">
              <a:buFontTx/>
              <a:buChar char="-"/>
            </a:pPr>
            <a:r>
              <a:rPr lang="en-US" altLang="en-US" baseline="0" dirty="0" smtClean="0"/>
              <a:t>Evaluate if you are the “right person” for the recruitment calls.  Do you feel comfortable/confident discussing the study?  Is there a coordinator with more clinical training that may be more appropriate for follow up/pre-screening calls? Do you engage your co=investigator(s) or PI with difficult calls or patients with complex histories?</a:t>
            </a:r>
          </a:p>
          <a:p>
            <a:pPr marL="171450" indent="-171450">
              <a:buFontTx/>
              <a:buChar char="-"/>
            </a:pPr>
            <a:endParaRPr lang="en-US" altLang="en-US" dirty="0" smtClean="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8</a:t>
            </a:fld>
            <a:endParaRPr lang="en-US" dirty="0"/>
          </a:p>
        </p:txBody>
      </p:sp>
    </p:spTree>
    <p:extLst>
      <p:ext uri="{BB962C8B-B14F-4D97-AF65-F5344CB8AC3E}">
        <p14:creationId xmlns:p14="http://schemas.microsoft.com/office/powerpoint/2010/main" val="67401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dirty="0" smtClean="0"/>
          </a:p>
        </p:txBody>
      </p:sp>
      <p:sp>
        <p:nvSpPr>
          <p:cNvPr id="4" name="Slide Number Placeholder 3"/>
          <p:cNvSpPr>
            <a:spLocks noGrp="1"/>
          </p:cNvSpPr>
          <p:nvPr>
            <p:ph type="sldNum" sz="quarter" idx="5"/>
          </p:nvPr>
        </p:nvSpPr>
        <p:spPr/>
        <p:txBody>
          <a:bodyPr/>
          <a:lstStyle/>
          <a:p>
            <a:pPr>
              <a:defRPr/>
            </a:pPr>
            <a:fld id="{AF84149C-7911-446A-ADBB-3016DF6C245E}" type="slidenum">
              <a:rPr lang="en-US" smtClean="0"/>
              <a:pPr>
                <a:defRPr/>
              </a:pPr>
              <a:t>9</a:t>
            </a:fld>
            <a:endParaRPr lang="en-US" dirty="0"/>
          </a:p>
        </p:txBody>
      </p:sp>
    </p:spTree>
    <p:extLst>
      <p:ext uri="{BB962C8B-B14F-4D97-AF65-F5344CB8AC3E}">
        <p14:creationId xmlns:p14="http://schemas.microsoft.com/office/powerpoint/2010/main" val="100335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3438F9E-E690-4F55-8916-3E9A087743B7}"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6488BF0-C81D-47F0-90A6-2691BBD30FA3}"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221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254B2A6-EA21-4598-AE56-F136AAB27E23}"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64DB897-0519-4226-AF0C-62E9FA86D423}" type="slidenum">
              <a:rPr lang="en-US" smtClean="0"/>
              <a:pPr>
                <a:defRPr/>
              </a:pPr>
              <a:t>‹#›</a:t>
            </a:fld>
            <a:endParaRPr lang="en-US" dirty="0"/>
          </a:p>
        </p:txBody>
      </p:sp>
    </p:spTree>
    <p:extLst>
      <p:ext uri="{BB962C8B-B14F-4D97-AF65-F5344CB8AC3E}">
        <p14:creationId xmlns:p14="http://schemas.microsoft.com/office/powerpoint/2010/main" val="8116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C460832-573E-4D08-8C79-C8EC0D59B830}"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399D453-940D-417C-A159-D1DD19FDC380}" type="slidenum">
              <a:rPr lang="en-US" smtClean="0"/>
              <a:pPr>
                <a:defRPr/>
              </a:pPr>
              <a:t>‹#›</a:t>
            </a:fld>
            <a:endParaRPr lang="en-US" dirty="0"/>
          </a:p>
        </p:txBody>
      </p:sp>
    </p:spTree>
    <p:extLst>
      <p:ext uri="{BB962C8B-B14F-4D97-AF65-F5344CB8AC3E}">
        <p14:creationId xmlns:p14="http://schemas.microsoft.com/office/powerpoint/2010/main" val="4145207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1"/>
            <a:ext cx="4047067"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39733" y="1600201"/>
            <a:ext cx="4047067"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CD0CBE37-A669-42A6-8E39-F9521041F879}" type="datetime1">
              <a:rPr lang="en-US"/>
              <a:pPr>
                <a:defRPr/>
              </a:pPr>
              <a:t>3/9/2020</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E6E646E8-6CDE-429A-9464-E1F959A13225}" type="slidenum">
              <a:rPr lang="en-US"/>
              <a:pPr>
                <a:defRPr/>
              </a:pPr>
              <a:t>‹#›</a:t>
            </a:fld>
            <a:endParaRPr lang="en-US" dirty="0"/>
          </a:p>
        </p:txBody>
      </p:sp>
    </p:spTree>
    <p:extLst>
      <p:ext uri="{BB962C8B-B14F-4D97-AF65-F5344CB8AC3E}">
        <p14:creationId xmlns:p14="http://schemas.microsoft.com/office/powerpoint/2010/main" val="230176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D68EA34-E595-4A30-82AF-2F1CEDC97660}"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F29D73D-2C95-4695-8F59-F8546851ACFA}" type="slidenum">
              <a:rPr lang="en-US" smtClean="0"/>
              <a:pPr>
                <a:defRPr/>
              </a:pPr>
              <a:t>‹#›</a:t>
            </a:fld>
            <a:endParaRPr lang="en-US" dirty="0"/>
          </a:p>
        </p:txBody>
      </p:sp>
    </p:spTree>
    <p:extLst>
      <p:ext uri="{BB962C8B-B14F-4D97-AF65-F5344CB8AC3E}">
        <p14:creationId xmlns:p14="http://schemas.microsoft.com/office/powerpoint/2010/main" val="398330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659F56B-4DC0-4B74-B403-4FB05BB08F5D}" type="datetime1">
              <a:rPr lang="en-US" smtClean="0"/>
              <a:pPr>
                <a:defRPr/>
              </a:pPr>
              <a:t>3/9/2020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03D37B5-E51A-4951-BB6E-817ED5879C09}" type="slidenum">
              <a:rPr lang="en-US" smtClean="0"/>
              <a:pPr>
                <a:defRPr/>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31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2A3DF12-7B81-4A0D-9369-F02A6C9FFF0E}" type="datetime1">
              <a:rPr lang="en-US" smtClean="0"/>
              <a:pPr>
                <a:defRPr/>
              </a:pPr>
              <a:t>3/9/2020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079CE6B-E708-4176-B274-4E1A618922DE}" type="slidenum">
              <a:rPr lang="en-US" smtClean="0"/>
              <a:pPr>
                <a:defRPr/>
              </a:pPr>
              <a:t>‹#›</a:t>
            </a:fld>
            <a:endParaRPr lang="en-US" dirty="0"/>
          </a:p>
        </p:txBody>
      </p:sp>
    </p:spTree>
    <p:extLst>
      <p:ext uri="{BB962C8B-B14F-4D97-AF65-F5344CB8AC3E}">
        <p14:creationId xmlns:p14="http://schemas.microsoft.com/office/powerpoint/2010/main" val="420215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82E1E8B-339C-4D1E-B957-6F677AAEB432}" type="datetime1">
              <a:rPr lang="en-US" smtClean="0"/>
              <a:pPr>
                <a:defRPr/>
              </a:pPr>
              <a:t>3/9/2020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4E1FD99-4F64-4291-897C-7D1B2450EE0A}" type="slidenum">
              <a:rPr lang="en-US" smtClean="0"/>
              <a:pPr>
                <a:defRPr/>
              </a:pPr>
              <a:t>‹#›</a:t>
            </a:fld>
            <a:endParaRPr lang="en-US" dirty="0"/>
          </a:p>
        </p:txBody>
      </p:sp>
    </p:spTree>
    <p:extLst>
      <p:ext uri="{BB962C8B-B14F-4D97-AF65-F5344CB8AC3E}">
        <p14:creationId xmlns:p14="http://schemas.microsoft.com/office/powerpoint/2010/main" val="157821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607AF02-71B8-4861-B845-395F92B0D1C9}" type="datetime1">
              <a:rPr lang="en-US" smtClean="0"/>
              <a:pPr>
                <a:defRPr/>
              </a:pPr>
              <a:t>3/9/2020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656EEFB-D6D5-4337-9C55-8A5DB6471A21}" type="slidenum">
              <a:rPr lang="en-US" smtClean="0"/>
              <a:pPr>
                <a:defRPr/>
              </a:pPr>
              <a:t>‹#›</a:t>
            </a:fld>
            <a:endParaRPr lang="en-US" dirty="0"/>
          </a:p>
        </p:txBody>
      </p:sp>
    </p:spTree>
    <p:extLst>
      <p:ext uri="{BB962C8B-B14F-4D97-AF65-F5344CB8AC3E}">
        <p14:creationId xmlns:p14="http://schemas.microsoft.com/office/powerpoint/2010/main" val="160559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960ACCD3-8C07-4856-BC6D-BB4AC78A58B3}" type="datetime1">
              <a:rPr lang="en-US" smtClean="0"/>
              <a:pPr>
                <a:defRPr/>
              </a:pPr>
              <a:t>3/9/2020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9" name="Slide Number Placeholder 8"/>
          <p:cNvSpPr>
            <a:spLocks noGrp="1"/>
          </p:cNvSpPr>
          <p:nvPr>
            <p:ph type="sldNum" sz="quarter" idx="12"/>
          </p:nvPr>
        </p:nvSpPr>
        <p:spPr/>
        <p:txBody>
          <a:bodyPr/>
          <a:lstStyle/>
          <a:p>
            <a:pPr>
              <a:defRPr/>
            </a:pPr>
            <a:fld id="{A2A5D7AD-44AC-4AE7-BE74-830A596BA73A}" type="slidenum">
              <a:rPr lang="en-US" smtClean="0"/>
              <a:pPr>
                <a:defRPr/>
              </a:pPr>
              <a:t>‹#›</a:t>
            </a:fld>
            <a:endParaRPr lang="en-US" dirty="0"/>
          </a:p>
        </p:txBody>
      </p:sp>
    </p:spTree>
    <p:extLst>
      <p:ext uri="{BB962C8B-B14F-4D97-AF65-F5344CB8AC3E}">
        <p14:creationId xmlns:p14="http://schemas.microsoft.com/office/powerpoint/2010/main" val="171425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62F9B38F-3BC9-4410-AA1B-5575157B1418}" type="datetime1">
              <a:rPr lang="en-US" smtClean="0"/>
              <a:pPr>
                <a:defRPr/>
              </a:pPr>
              <a:t>3/9/2020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76E3511E-23CC-4EC5-BCB8-F0ED6A1E8E55}" type="slidenum">
              <a:rPr lang="en-US" smtClean="0"/>
              <a:pPr>
                <a:defRPr/>
              </a:pPr>
              <a:t>‹#›</a:t>
            </a:fld>
            <a:endParaRPr lang="en-US" dirty="0"/>
          </a:p>
        </p:txBody>
      </p:sp>
    </p:spTree>
    <p:extLst>
      <p:ext uri="{BB962C8B-B14F-4D97-AF65-F5344CB8AC3E}">
        <p14:creationId xmlns:p14="http://schemas.microsoft.com/office/powerpoint/2010/main" val="1583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F9C679B-D622-4529-B863-DEE04086199B}" type="datetime1">
              <a:rPr lang="en-US" smtClean="0"/>
              <a:pPr>
                <a:defRPr/>
              </a:pPr>
              <a:t>3/9/2020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953E4AE-1A2F-486D-9B7E-24B5F9317D3D}" type="slidenum">
              <a:rPr lang="en-US" smtClean="0"/>
              <a:pPr>
                <a:defRPr/>
              </a:pPr>
              <a:t>‹#›</a:t>
            </a:fld>
            <a:endParaRPr lang="en-US" dirty="0"/>
          </a:p>
        </p:txBody>
      </p:sp>
    </p:spTree>
    <p:extLst>
      <p:ext uri="{BB962C8B-B14F-4D97-AF65-F5344CB8AC3E}">
        <p14:creationId xmlns:p14="http://schemas.microsoft.com/office/powerpoint/2010/main" val="29232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D8C41E02-F18F-40E3-BDB9-1C5346C60215}" type="datetime1">
              <a:rPr lang="en-US" smtClean="0"/>
              <a:pPr>
                <a:defRPr/>
              </a:pPr>
              <a:t>3/9/2020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021C16AB-4947-4786-8401-B3838944D303}" type="slidenum">
              <a:rPr lang="en-US" smtClean="0"/>
              <a:pPr>
                <a:defRPr/>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264098"/>
      </p:ext>
    </p:extLst>
  </p:cSld>
  <p:clrMap bg1="lt1" tx1="dk1" bg2="lt2" tx2="dk2" accent1="accent1" accent2="accent2" accent3="accent3" accent4="accent4" accent5="accent5" accent6="accent6" hlink="hlink" folHlink="folHlink"/>
  <p:sldLayoutIdLst>
    <p:sldLayoutId id="2147484603" r:id="rId1"/>
    <p:sldLayoutId id="2147484604" r:id="rId2"/>
    <p:sldLayoutId id="2147484605" r:id="rId3"/>
    <p:sldLayoutId id="2147484606" r:id="rId4"/>
    <p:sldLayoutId id="2147484607" r:id="rId5"/>
    <p:sldLayoutId id="2147484608" r:id="rId6"/>
    <p:sldLayoutId id="2147484609" r:id="rId7"/>
    <p:sldLayoutId id="2147484610" r:id="rId8"/>
    <p:sldLayoutId id="2147484611" r:id="rId9"/>
    <p:sldLayoutId id="2147484612" r:id="rId10"/>
    <p:sldLayoutId id="2147484613" r:id="rId11"/>
    <p:sldLayoutId id="214748461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755339" y="579520"/>
            <a:ext cx="5083743" cy="838200"/>
          </a:xfrm>
        </p:spPr>
        <p:txBody>
          <a:bodyPr>
            <a:normAutofit/>
          </a:bodyPr>
          <a:lstStyle/>
          <a:p>
            <a:pPr eaLnBrk="1" fontAlgn="auto" hangingPunct="1">
              <a:lnSpc>
                <a:spcPct val="100000"/>
              </a:lnSpc>
              <a:spcAft>
                <a:spcPts val="0"/>
              </a:spcAft>
              <a:defRPr/>
            </a:pPr>
            <a:r>
              <a:rPr lang="en-US" sz="3200" u="sng" dirty="0">
                <a:effectLst>
                  <a:outerShdw blurRad="38100" dist="38100" dir="2700000" algn="tl">
                    <a:srgbClr val="000000">
                      <a:alpha val="43137"/>
                    </a:srgbClr>
                  </a:outerShdw>
                </a:effectLst>
                <a:latin typeface="Book Antiqua" panose="02040602050305030304" pitchFamily="18" charset="0"/>
              </a:rPr>
              <a:t>The C-TRACT Trial</a:t>
            </a:r>
            <a:r>
              <a:rPr lang="en-US" sz="3600" u="sng" dirty="0">
                <a:effectLst>
                  <a:outerShdw blurRad="38100" dist="38100" dir="2700000" algn="tl">
                    <a:srgbClr val="000000">
                      <a:alpha val="43137"/>
                    </a:srgbClr>
                  </a:outerShdw>
                </a:effectLst>
                <a:latin typeface="Book Antiqua" panose="02040602050305030304" pitchFamily="18" charset="0"/>
              </a:rPr>
              <a:t>	</a:t>
            </a:r>
            <a:endParaRPr lang="en-US" sz="3600" dirty="0">
              <a:effectLst>
                <a:outerShdw blurRad="38100" dist="38100" dir="2700000" algn="tl">
                  <a:srgbClr val="000000">
                    <a:alpha val="43137"/>
                  </a:srgbClr>
                </a:outerShdw>
              </a:effectLst>
              <a:latin typeface="Book Antiqua" panose="02040602050305030304" pitchFamily="18" charset="0"/>
            </a:endParaRPr>
          </a:p>
        </p:txBody>
      </p:sp>
      <p:sp>
        <p:nvSpPr>
          <p:cNvPr id="9219" name="Subtitle 2"/>
          <p:cNvSpPr>
            <a:spLocks noGrp="1"/>
          </p:cNvSpPr>
          <p:nvPr>
            <p:ph type="subTitle" idx="4294967295"/>
          </p:nvPr>
        </p:nvSpPr>
        <p:spPr>
          <a:xfrm>
            <a:off x="3791383" y="1414565"/>
            <a:ext cx="4865104" cy="740215"/>
          </a:xfrm>
        </p:spPr>
        <p:txBody>
          <a:bodyPr>
            <a:normAutofit/>
          </a:bodyPr>
          <a:lstStyle/>
          <a:p>
            <a:r>
              <a:rPr lang="en-US" altLang="en-US" dirty="0">
                <a:latin typeface="Book Antiqua" panose="02040602050305030304" pitchFamily="18" charset="0"/>
              </a:rPr>
              <a:t>Chronic Venous Thrombosis:  Relief with Adjunctive Catheter Directed Therapy</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81000" y="998620"/>
            <a:ext cx="3124200" cy="4868779"/>
          </a:xfrm>
          <a:prstGeom prst="rect">
            <a:avLst/>
          </a:prstGeom>
          <a:noFill/>
          <a:ln>
            <a:noFill/>
          </a:ln>
        </p:spPr>
      </p:pic>
      <p:sp>
        <p:nvSpPr>
          <p:cNvPr id="6" name="Slide Number Placeholder 3"/>
          <p:cNvSpPr>
            <a:spLocks noGrp="1"/>
          </p:cNvSpPr>
          <p:nvPr>
            <p:ph type="sldNum" sz="quarter" idx="12"/>
          </p:nvPr>
        </p:nvSpPr>
        <p:spPr>
          <a:xfrm>
            <a:off x="7425344" y="6459786"/>
            <a:ext cx="984019" cy="365125"/>
          </a:xfrm>
        </p:spPr>
        <p:txBody>
          <a:bodyPr/>
          <a:lstStyle/>
          <a:p>
            <a:pPr>
              <a:defRPr/>
            </a:pPr>
            <a:r>
              <a:rPr lang="en-US" b="1" dirty="0"/>
              <a:t>1</a:t>
            </a:r>
          </a:p>
        </p:txBody>
      </p:sp>
      <p:sp>
        <p:nvSpPr>
          <p:cNvPr id="7" name="Subtitle 2"/>
          <p:cNvSpPr txBox="1">
            <a:spLocks/>
          </p:cNvSpPr>
          <p:nvPr/>
        </p:nvSpPr>
        <p:spPr>
          <a:xfrm>
            <a:off x="3581400" y="3433009"/>
            <a:ext cx="4974423" cy="106680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fontAlgn="auto"/>
            <a:endParaRPr lang="en-US" altLang="en-US" sz="3600" i="1" dirty="0">
              <a:latin typeface="Book Antiqua" panose="02040602050305030304" pitchFamily="18" charset="0"/>
            </a:endParaRPr>
          </a:p>
        </p:txBody>
      </p:sp>
      <p:sp>
        <p:nvSpPr>
          <p:cNvPr id="3" name="Rectangle 2"/>
          <p:cNvSpPr/>
          <p:nvPr/>
        </p:nvSpPr>
        <p:spPr>
          <a:xfrm>
            <a:off x="3864658" y="2950360"/>
            <a:ext cx="4974423" cy="1015663"/>
          </a:xfrm>
          <a:prstGeom prst="rect">
            <a:avLst/>
          </a:prstGeom>
        </p:spPr>
        <p:txBody>
          <a:bodyPr wrap="square">
            <a:spAutoFit/>
          </a:bodyPr>
          <a:lstStyle/>
          <a:p>
            <a:r>
              <a:rPr lang="en-US" sz="2000" b="1" dirty="0" smtClean="0">
                <a:latin typeface="Book Antiqua" panose="02040602050305030304" pitchFamily="18" charset="0"/>
                <a:ea typeface="Calibri" panose="020F0502020204030204" pitchFamily="34" charset="0"/>
                <a:cs typeface="Times New Roman" panose="02020603050405020304" pitchFamily="18" charset="0"/>
              </a:rPr>
              <a:t>Generating Potential Patient Interest and Translating to Enrollment</a:t>
            </a:r>
          </a:p>
          <a:p>
            <a:r>
              <a:rPr lang="en-US" sz="2000" b="1" dirty="0" smtClean="0">
                <a:latin typeface="Book Antiqua" panose="02040602050305030304" pitchFamily="18" charset="0"/>
                <a:cs typeface="Times New Roman" panose="02020603050405020304" pitchFamily="18" charset="0"/>
              </a:rPr>
              <a:t>(Group Discussion Q&amp;A)</a:t>
            </a:r>
            <a:endParaRPr lang="en-US" sz="2000" b="1" dirty="0"/>
          </a:p>
        </p:txBody>
      </p:sp>
      <p:sp>
        <p:nvSpPr>
          <p:cNvPr id="5" name="TextBox 4"/>
          <p:cNvSpPr txBox="1"/>
          <p:nvPr/>
        </p:nvSpPr>
        <p:spPr>
          <a:xfrm>
            <a:off x="4267200" y="4982458"/>
            <a:ext cx="3447617" cy="630942"/>
          </a:xfrm>
          <a:prstGeom prst="rect">
            <a:avLst/>
          </a:prstGeom>
          <a:noFill/>
        </p:spPr>
        <p:txBody>
          <a:bodyPr wrap="square" rtlCol="0">
            <a:spAutoFit/>
          </a:bodyPr>
          <a:lstStyle/>
          <a:p>
            <a:r>
              <a:rPr lang="en-US" sz="1700" dirty="0">
                <a:latin typeface="Book Antiqua" panose="02040602050305030304" pitchFamily="18" charset="0"/>
              </a:rPr>
              <a:t>Angela Oliver, RN BSN </a:t>
            </a:r>
            <a:r>
              <a:rPr lang="en-US" sz="1700" dirty="0" smtClean="0">
                <a:latin typeface="Book Antiqua" panose="02040602050305030304" pitchFamily="18" charset="0"/>
              </a:rPr>
              <a:t>MS </a:t>
            </a:r>
          </a:p>
          <a:p>
            <a:r>
              <a:rPr lang="en-US" dirty="0" smtClean="0">
                <a:latin typeface="Book Antiqua" panose="02040602050305030304" pitchFamily="18" charset="0"/>
              </a:rPr>
              <a:t>C-TRACT Trial Manager</a:t>
            </a:r>
            <a:endParaRPr lang="en-US" dirty="0">
              <a:latin typeface="Book Antiqua" panose="02040602050305030304" pitchFamily="18" charset="0"/>
            </a:endParaRPr>
          </a:p>
        </p:txBody>
      </p:sp>
    </p:spTree>
    <p:extLst>
      <p:ext uri="{BB962C8B-B14F-4D97-AF65-F5344CB8AC3E}">
        <p14:creationId xmlns:p14="http://schemas.microsoft.com/office/powerpoint/2010/main" val="2787464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10</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a:solidFill>
                  <a:schemeClr val="tx1"/>
                </a:solidFill>
                <a:latin typeface="Book Antiqua" panose="02040602050305030304" pitchFamily="18" charset="0"/>
              </a:rPr>
              <a:t>“L” - Leverage Institutional </a:t>
            </a:r>
            <a:r>
              <a:rPr lang="en-US" sz="3000" dirty="0" smtClean="0">
                <a:solidFill>
                  <a:schemeClr val="tx1"/>
                </a:solidFill>
                <a:latin typeface="Book Antiqua" panose="02040602050305030304" pitchFamily="18" charset="0"/>
              </a:rPr>
              <a:t>Resources</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65243" y="1355854"/>
            <a:ext cx="7389395" cy="4832092"/>
          </a:xfrm>
          <a:prstGeom prst="rect">
            <a:avLst/>
          </a:prstGeom>
          <a:noFill/>
        </p:spPr>
        <p:txBody>
          <a:bodyPr wrap="square" rtlCol="0">
            <a:spAutoFit/>
          </a:bodyPr>
          <a:lstStyle/>
          <a:p>
            <a:pPr algn="ctr"/>
            <a:endParaRPr lang="en-US" sz="2800" dirty="0" smtClean="0">
              <a:latin typeface="Book Antiqua" panose="02040602050305030304" pitchFamily="18" charset="0"/>
            </a:endParaRPr>
          </a:p>
          <a:p>
            <a:pPr algn="ctr"/>
            <a:r>
              <a:rPr lang="en-US" sz="2800" dirty="0" smtClean="0">
                <a:latin typeface="Book Antiqua" panose="02040602050305030304" pitchFamily="18" charset="0"/>
              </a:rPr>
              <a:t>What resources are available at your institution to help with outreach?</a:t>
            </a:r>
          </a:p>
          <a:p>
            <a:pPr algn="ctr"/>
            <a:endParaRPr lang="en-US" sz="2800" dirty="0">
              <a:latin typeface="Book Antiqua" panose="02040602050305030304" pitchFamily="18" charset="0"/>
            </a:endParaRPr>
          </a:p>
          <a:p>
            <a:pPr marL="457200" indent="-457200" algn="ctr">
              <a:buFont typeface="Arial" panose="020B0604020202020204" pitchFamily="34" charset="0"/>
              <a:buChar char="•"/>
            </a:pPr>
            <a:r>
              <a:rPr lang="en-US" sz="2800" dirty="0" smtClean="0">
                <a:latin typeface="Book Antiqua" panose="02040602050305030304" pitchFamily="18" charset="0"/>
              </a:rPr>
              <a:t>Is there a CTSA affiliated with your organization?</a:t>
            </a:r>
          </a:p>
          <a:p>
            <a:pPr marL="457200" indent="-457200" algn="ctr">
              <a:buFont typeface="Arial" panose="020B0604020202020204" pitchFamily="34" charset="0"/>
              <a:buChar char="•"/>
            </a:pPr>
            <a:r>
              <a:rPr lang="en-US" sz="2800" dirty="0" smtClean="0">
                <a:latin typeface="Book Antiqua" panose="02040602050305030304" pitchFamily="18" charset="0"/>
              </a:rPr>
              <a:t>Center Clinical Research Services</a:t>
            </a:r>
          </a:p>
          <a:p>
            <a:pPr marL="457200" indent="-457200" algn="ctr">
              <a:buFont typeface="Arial" panose="020B0604020202020204" pitchFamily="34" charset="0"/>
              <a:buChar char="•"/>
            </a:pPr>
            <a:r>
              <a:rPr lang="en-US" sz="2800" dirty="0" smtClean="0">
                <a:latin typeface="Book Antiqua" panose="02040602050305030304" pitchFamily="18" charset="0"/>
              </a:rPr>
              <a:t>Marketing Department</a:t>
            </a:r>
          </a:p>
          <a:p>
            <a:pPr marL="457200" indent="-457200" algn="ctr">
              <a:buFont typeface="Arial" panose="020B0604020202020204" pitchFamily="34" charset="0"/>
              <a:buChar char="•"/>
            </a:pPr>
            <a:r>
              <a:rPr lang="en-US" sz="2800" dirty="0" smtClean="0">
                <a:latin typeface="Book Antiqua" panose="02040602050305030304" pitchFamily="18" charset="0"/>
              </a:rPr>
              <a:t>Media outreach</a:t>
            </a:r>
          </a:p>
          <a:p>
            <a:pPr marL="457200" indent="-457200" algn="ctr">
              <a:buFont typeface="Arial" panose="020B0604020202020204" pitchFamily="34" charset="0"/>
              <a:buChar char="•"/>
            </a:pPr>
            <a:r>
              <a:rPr lang="en-US" sz="2800" dirty="0" smtClean="0">
                <a:latin typeface="Book Antiqua" panose="02040602050305030304" pitchFamily="18" charset="0"/>
              </a:rPr>
              <a:t>Recruitment Registries</a:t>
            </a:r>
          </a:p>
          <a:p>
            <a:pPr marL="457200" indent="-457200" algn="ctr">
              <a:buFont typeface="Arial" panose="020B0604020202020204" pitchFamily="34" charset="0"/>
              <a:buChar char="•"/>
            </a:pPr>
            <a:r>
              <a:rPr lang="en-US" sz="2800" dirty="0" smtClean="0">
                <a:latin typeface="Book Antiqua" panose="02040602050305030304" pitchFamily="18" charset="0"/>
              </a:rPr>
              <a:t>Electronic Medical Records</a:t>
            </a:r>
            <a:endParaRPr lang="en-US" sz="2800" dirty="0">
              <a:latin typeface="Book Antiqua" panose="02040602050305030304" pitchFamily="18" charset="0"/>
            </a:endParaRPr>
          </a:p>
        </p:txBody>
      </p:sp>
    </p:spTree>
    <p:extLst>
      <p:ext uri="{BB962C8B-B14F-4D97-AF65-F5344CB8AC3E}">
        <p14:creationId xmlns:p14="http://schemas.microsoft.com/office/powerpoint/2010/main" val="448529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11</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a:solidFill>
                  <a:schemeClr val="tx1"/>
                </a:solidFill>
                <a:latin typeface="Book Antiqua" panose="02040602050305030304" pitchFamily="18" charset="0"/>
              </a:rPr>
              <a:t>“L” </a:t>
            </a:r>
            <a:r>
              <a:rPr lang="en-US" sz="3000" dirty="0" smtClean="0">
                <a:solidFill>
                  <a:schemeClr val="tx1"/>
                </a:solidFill>
                <a:latin typeface="Book Antiqua" panose="02040602050305030304" pitchFamily="18" charset="0"/>
              </a:rPr>
              <a:t>– Leadership is Critical</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913397" y="2362200"/>
            <a:ext cx="7389395" cy="2246769"/>
          </a:xfrm>
          <a:prstGeom prst="rect">
            <a:avLst/>
          </a:prstGeom>
          <a:noFill/>
        </p:spPr>
        <p:txBody>
          <a:bodyPr wrap="square" rtlCol="0">
            <a:spAutoFit/>
          </a:bodyPr>
          <a:lstStyle/>
          <a:p>
            <a:pPr algn="ctr"/>
            <a:endParaRPr lang="en-US" sz="2800" dirty="0" smtClean="0">
              <a:latin typeface="Book Antiqua" panose="02040602050305030304" pitchFamily="18" charset="0"/>
            </a:endParaRPr>
          </a:p>
          <a:p>
            <a:pPr algn="ctr"/>
            <a:r>
              <a:rPr lang="en-US" sz="2800" dirty="0" smtClean="0">
                <a:latin typeface="Book Antiqua" panose="02040602050305030304" pitchFamily="18" charset="0"/>
              </a:rPr>
              <a:t>Identifying a site “champion” or “cheerleader” who will ensure the C-TRACT remains a top priority is critical to recruitment success!</a:t>
            </a:r>
          </a:p>
        </p:txBody>
      </p:sp>
    </p:spTree>
    <p:extLst>
      <p:ext uri="{BB962C8B-B14F-4D97-AF65-F5344CB8AC3E}">
        <p14:creationId xmlns:p14="http://schemas.microsoft.com/office/powerpoint/2010/main" val="2132992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A5D7AD-44AC-4AE7-BE74-830A596BA73A}" type="slidenum">
              <a:rPr lang="en-US" smtClean="0"/>
              <a:pPr>
                <a:defRPr/>
              </a:pPr>
              <a:t>12</a:t>
            </a:fld>
            <a:endParaRPr lang="en-US" dirty="0"/>
          </a:p>
        </p:txBody>
      </p:sp>
      <p:pic>
        <p:nvPicPr>
          <p:cNvPr id="3" name="Picture 2"/>
          <p:cNvPicPr>
            <a:picLocks noChangeAspect="1"/>
          </p:cNvPicPr>
          <p:nvPr/>
        </p:nvPicPr>
        <p:blipFill>
          <a:blip r:embed="rId3"/>
          <a:stretch>
            <a:fillRect/>
          </a:stretch>
        </p:blipFill>
        <p:spPr>
          <a:xfrm>
            <a:off x="1368102" y="914400"/>
            <a:ext cx="6576813" cy="4495543"/>
          </a:xfrm>
          <a:prstGeom prst="rect">
            <a:avLst/>
          </a:prstGeom>
        </p:spPr>
      </p:pic>
      <p:sp>
        <p:nvSpPr>
          <p:cNvPr id="5" name="TextBox 4"/>
          <p:cNvSpPr txBox="1"/>
          <p:nvPr/>
        </p:nvSpPr>
        <p:spPr>
          <a:xfrm>
            <a:off x="7425344" y="609600"/>
            <a:ext cx="880456" cy="914400"/>
          </a:xfrm>
          <a:prstGeom prst="rect">
            <a:avLst/>
          </a:prstGeom>
          <a:solidFill>
            <a:schemeClr val="bg1"/>
          </a:solidFill>
          <a:ln>
            <a:noFill/>
          </a:ln>
        </p:spPr>
        <p:txBody>
          <a:bodyPr wrap="square" rtlCol="0">
            <a:spAutoFit/>
          </a:bodyPr>
          <a:lstStyle/>
          <a:p>
            <a:endParaRPr lang="en-US" dirty="0"/>
          </a:p>
        </p:txBody>
      </p:sp>
    </p:spTree>
    <p:extLst>
      <p:ext uri="{BB962C8B-B14F-4D97-AF65-F5344CB8AC3E}">
        <p14:creationId xmlns:p14="http://schemas.microsoft.com/office/powerpoint/2010/main" val="3674360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2</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“Harsh Reality”</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fontScale="92500" lnSpcReduction="10000"/>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a:p>
            <a:pPr marL="0" indent="0" algn="ctr">
              <a:spcAft>
                <a:spcPts val="1200"/>
              </a:spcAft>
              <a:buNone/>
            </a:pPr>
            <a:r>
              <a:rPr lang="en-US" altLang="en-US" sz="2800" dirty="0" smtClean="0">
                <a:latin typeface="Book Antiqua" panose="02040602050305030304" pitchFamily="18" charset="0"/>
              </a:rPr>
              <a:t>Total Trial Enrollment:  374</a:t>
            </a:r>
          </a:p>
          <a:p>
            <a:pPr algn="ctr">
              <a:buFont typeface="Wingdings 3" pitchFamily="18" charset="2"/>
              <a:buNone/>
            </a:pPr>
            <a:r>
              <a:rPr lang="en-US" altLang="en-US" sz="2800" dirty="0" smtClean="0">
                <a:latin typeface="Book Antiqua" panose="02040602050305030304" pitchFamily="18" charset="0"/>
              </a:rPr>
              <a:t>NIH Year 3 Milestone </a:t>
            </a:r>
          </a:p>
          <a:p>
            <a:pPr algn="ctr">
              <a:spcAft>
                <a:spcPts val="1200"/>
              </a:spcAft>
              <a:buFont typeface="Wingdings 3" pitchFamily="18" charset="2"/>
              <a:buNone/>
            </a:pPr>
            <a:r>
              <a:rPr lang="en-US" altLang="en-US" sz="2800" dirty="0" smtClean="0">
                <a:latin typeface="Book Antiqua" panose="02040602050305030304" pitchFamily="18" charset="0"/>
              </a:rPr>
              <a:t>Goal (by 8/31/2020):  112</a:t>
            </a:r>
          </a:p>
          <a:p>
            <a:pPr algn="ctr">
              <a:buFont typeface="Wingdings 3" pitchFamily="18" charset="2"/>
              <a:buNone/>
            </a:pPr>
            <a:r>
              <a:rPr lang="en-US" altLang="en-US" sz="2800" i="1" dirty="0" smtClean="0">
                <a:latin typeface="Book Antiqua" panose="02040602050305030304" pitchFamily="18" charset="0"/>
              </a:rPr>
              <a:t>Current Enrollment:  </a:t>
            </a:r>
            <a:r>
              <a:rPr lang="en-US" altLang="en-US" sz="2800" i="1" dirty="0" smtClean="0">
                <a:solidFill>
                  <a:srgbClr val="FF0000"/>
                </a:solidFill>
                <a:latin typeface="Book Antiqua" panose="02040602050305030304" pitchFamily="18" charset="0"/>
              </a:rPr>
              <a:t>52</a:t>
            </a:r>
          </a:p>
          <a:p>
            <a:pPr algn="ctr">
              <a:buFont typeface="Wingdings 3" pitchFamily="18" charset="2"/>
              <a:buNone/>
            </a:pPr>
            <a:endParaRPr lang="en-US" altLang="en-US" sz="2800" i="1" dirty="0">
              <a:solidFill>
                <a:srgbClr val="FF0000"/>
              </a:solidFill>
              <a:latin typeface="Book Antiqua" panose="02040602050305030304" pitchFamily="18" charset="0"/>
            </a:endParaRPr>
          </a:p>
          <a:p>
            <a:pPr algn="ctr">
              <a:buFont typeface="Wingdings 3" pitchFamily="18" charset="2"/>
              <a:buNone/>
            </a:pPr>
            <a:r>
              <a:rPr lang="en-US" altLang="en-US" sz="2800" i="1" dirty="0" smtClean="0">
                <a:solidFill>
                  <a:srgbClr val="C00000"/>
                </a:solidFill>
                <a:latin typeface="Book Antiqua" panose="02040602050305030304" pitchFamily="18" charset="0"/>
              </a:rPr>
              <a:t>We need a commitment from every site to demonstrate improved enrollment by May 2020.</a:t>
            </a:r>
            <a:endParaRPr lang="en-US" altLang="en-US" sz="2800" i="1" dirty="0">
              <a:solidFill>
                <a:srgbClr val="C00000"/>
              </a:solidFill>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621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3</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You are important piece of the Enrollment Puzzle</a:t>
            </a:r>
            <a:endParaRPr lang="en-US" sz="3000" dirty="0">
              <a:solidFill>
                <a:schemeClr val="tx1"/>
              </a:solidFill>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1510095" y="1529000"/>
            <a:ext cx="6123809" cy="3800000"/>
          </a:xfrm>
          <a:prstGeom prst="rect">
            <a:avLst/>
          </a:prstGeom>
        </p:spPr>
      </p:pic>
      <p:pic>
        <p:nvPicPr>
          <p:cNvPr id="9" name="Picture 8"/>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2286000" y="2133600"/>
            <a:ext cx="523810" cy="676190"/>
          </a:xfrm>
          <a:prstGeom prst="rect">
            <a:avLst/>
          </a:prstGeom>
        </p:spPr>
      </p:pic>
      <p:pic>
        <p:nvPicPr>
          <p:cNvPr id="10" name="Picture 9"/>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Lst>
          </a:blip>
          <a:stretch>
            <a:fillRect/>
          </a:stretch>
        </p:blipFill>
        <p:spPr>
          <a:xfrm>
            <a:off x="4243427" y="2057400"/>
            <a:ext cx="657143" cy="666667"/>
          </a:xfrm>
          <a:prstGeom prst="rect">
            <a:avLst/>
          </a:prstGeom>
        </p:spPr>
      </p:pic>
      <p:pic>
        <p:nvPicPr>
          <p:cNvPr id="11" name="Picture 10"/>
          <p:cNvPicPr>
            <a:picLocks noChangeAspect="1"/>
          </p:cNvPicPr>
          <p:nvPr/>
        </p:nvPicPr>
        <p:blipFill>
          <a:blip r:embed="rId8">
            <a:extLst>
              <a:ext uri="{BEBA8EAE-BF5A-486C-A8C5-ECC9F3942E4B}">
                <a14:imgProps xmlns:a14="http://schemas.microsoft.com/office/drawing/2010/main">
                  <a14:imgLayer r:embed="rId9">
                    <a14:imgEffect>
                      <a14:backgroundRemoval t="10000" b="90000" l="10000" r="90000"/>
                    </a14:imgEffect>
                  </a14:imgLayer>
                </a14:imgProps>
              </a:ext>
            </a:extLst>
          </a:blip>
          <a:stretch>
            <a:fillRect/>
          </a:stretch>
        </p:blipFill>
        <p:spPr>
          <a:xfrm>
            <a:off x="5995807" y="2133600"/>
            <a:ext cx="647619" cy="647619"/>
          </a:xfrm>
          <a:prstGeom prst="rect">
            <a:avLst/>
          </a:prstGeom>
        </p:spPr>
      </p:pic>
      <p:pic>
        <p:nvPicPr>
          <p:cNvPr id="12" name="Picture 11"/>
          <p:cNvPicPr>
            <a:picLocks noChangeAspect="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Lst>
          </a:blip>
          <a:stretch>
            <a:fillRect/>
          </a:stretch>
        </p:blipFill>
        <p:spPr>
          <a:xfrm>
            <a:off x="2286000" y="4114800"/>
            <a:ext cx="695238" cy="609524"/>
          </a:xfrm>
          <a:prstGeom prst="rect">
            <a:avLst/>
          </a:prstGeom>
        </p:spPr>
      </p:pic>
      <p:pic>
        <p:nvPicPr>
          <p:cNvPr id="13" name="Picture 12"/>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imgEffect>
                  </a14:imgLayer>
                </a14:imgProps>
              </a:ext>
            </a:extLst>
          </a:blip>
          <a:stretch>
            <a:fillRect/>
          </a:stretch>
        </p:blipFill>
        <p:spPr>
          <a:xfrm>
            <a:off x="4220729" y="4086229"/>
            <a:ext cx="600000" cy="638095"/>
          </a:xfrm>
          <a:prstGeom prst="rect">
            <a:avLst/>
          </a:prstGeom>
        </p:spPr>
      </p:pic>
      <p:pic>
        <p:nvPicPr>
          <p:cNvPr id="14" name="Picture 13"/>
          <p:cNvPicPr>
            <a:picLocks noChangeAspect="1"/>
          </p:cNvPicPr>
          <p:nvPr/>
        </p:nvPicPr>
        <p:blipFill>
          <a:blip r:embed="rId12">
            <a:extLst>
              <a:ext uri="{BEBA8EAE-BF5A-486C-A8C5-ECC9F3942E4B}">
                <a14:imgProps xmlns:a14="http://schemas.microsoft.com/office/drawing/2010/main">
                  <a14:imgLayer r:embed="rId13">
                    <a14:imgEffect>
                      <a14:backgroundRemoval t="10000" b="90000" l="10000" r="90000"/>
                    </a14:imgEffect>
                  </a14:imgLayer>
                </a14:imgProps>
              </a:ext>
            </a:extLst>
          </a:blip>
          <a:stretch>
            <a:fillRect/>
          </a:stretch>
        </p:blipFill>
        <p:spPr>
          <a:xfrm>
            <a:off x="6060220" y="4086228"/>
            <a:ext cx="600000" cy="638095"/>
          </a:xfrm>
          <a:prstGeom prst="rect">
            <a:avLst/>
          </a:prstGeom>
        </p:spPr>
      </p:pic>
    </p:spTree>
    <p:extLst>
      <p:ext uri="{BB962C8B-B14F-4D97-AF65-F5344CB8AC3E}">
        <p14:creationId xmlns:p14="http://schemas.microsoft.com/office/powerpoint/2010/main" val="3832580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4</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“E” - Engage </a:t>
            </a:r>
            <a:r>
              <a:rPr lang="en-US" sz="3000" dirty="0">
                <a:solidFill>
                  <a:schemeClr val="tx1"/>
                </a:solidFill>
                <a:latin typeface="Book Antiqua" panose="02040602050305030304" pitchFamily="18" charset="0"/>
              </a:rPr>
              <a:t>Co-investigators and </a:t>
            </a:r>
            <a:r>
              <a:rPr lang="en-US" sz="3000" dirty="0" smtClean="0">
                <a:solidFill>
                  <a:schemeClr val="tx1"/>
                </a:solidFill>
                <a:latin typeface="Book Antiqua" panose="02040602050305030304" pitchFamily="18" charset="0"/>
              </a:rPr>
              <a:t>Collaborators</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38200" y="1915889"/>
            <a:ext cx="7313195" cy="3354765"/>
          </a:xfrm>
          <a:prstGeom prst="rect">
            <a:avLst/>
          </a:prstGeom>
          <a:noFill/>
        </p:spPr>
        <p:txBody>
          <a:bodyPr wrap="square" rtlCol="0">
            <a:spAutoFit/>
          </a:bodyPr>
          <a:lstStyle/>
          <a:p>
            <a:pPr algn="ctr"/>
            <a:r>
              <a:rPr lang="en-US" sz="2800" dirty="0">
                <a:latin typeface="Book Antiqua" panose="02040602050305030304" pitchFamily="18" charset="0"/>
              </a:rPr>
              <a:t>R</a:t>
            </a:r>
            <a:r>
              <a:rPr lang="en-US" sz="2800" dirty="0" smtClean="0">
                <a:latin typeface="Book Antiqua" panose="02040602050305030304" pitchFamily="18" charset="0"/>
              </a:rPr>
              <a:t>each </a:t>
            </a:r>
            <a:r>
              <a:rPr lang="en-US" sz="2800" dirty="0">
                <a:latin typeface="Book Antiqua" panose="02040602050305030304" pitchFamily="18" charset="0"/>
              </a:rPr>
              <a:t>out </a:t>
            </a:r>
            <a:r>
              <a:rPr lang="en-US" sz="2800" dirty="0" smtClean="0">
                <a:latin typeface="Book Antiqua" panose="02040602050305030304" pitchFamily="18" charset="0"/>
              </a:rPr>
              <a:t>to </a:t>
            </a:r>
            <a:r>
              <a:rPr lang="en-US" sz="2800" dirty="0">
                <a:latin typeface="Book Antiqua" panose="02040602050305030304" pitchFamily="18" charset="0"/>
              </a:rPr>
              <a:t>your key referral sources, vascular lab, wound care </a:t>
            </a:r>
            <a:r>
              <a:rPr lang="en-US" sz="2800" dirty="0" smtClean="0">
                <a:latin typeface="Book Antiqua" panose="02040602050305030304" pitchFamily="18" charset="0"/>
              </a:rPr>
              <a:t>clinics</a:t>
            </a:r>
            <a:r>
              <a:rPr lang="en-US" sz="2800" dirty="0">
                <a:latin typeface="Book Antiqua" panose="02040602050305030304" pitchFamily="18" charset="0"/>
              </a:rPr>
              <a:t>, and hematology </a:t>
            </a:r>
            <a:r>
              <a:rPr lang="en-US" sz="2800" dirty="0" smtClean="0">
                <a:latin typeface="Book Antiqua" panose="02040602050305030304" pitchFamily="18" charset="0"/>
              </a:rPr>
              <a:t>– </a:t>
            </a:r>
            <a:r>
              <a:rPr lang="en-US" sz="2800" i="1" dirty="0" smtClean="0">
                <a:latin typeface="Book Antiqua" panose="02040602050305030304" pitchFamily="18" charset="0"/>
              </a:rPr>
              <a:t>identify where PTS patients may </a:t>
            </a:r>
            <a:r>
              <a:rPr lang="en-US" sz="2800" i="1" dirty="0">
                <a:latin typeface="Book Antiqua" panose="02040602050305030304" pitchFamily="18" charset="0"/>
              </a:rPr>
              <a:t>be in your </a:t>
            </a:r>
            <a:r>
              <a:rPr lang="en-US" sz="2800" i="1" dirty="0" smtClean="0">
                <a:latin typeface="Book Antiqua" panose="02040602050305030304" pitchFamily="18" charset="0"/>
              </a:rPr>
              <a:t>system.</a:t>
            </a:r>
          </a:p>
          <a:p>
            <a:pPr algn="ctr"/>
            <a:endParaRPr lang="en-US" sz="2800" i="1" dirty="0">
              <a:latin typeface="Book Antiqua" panose="02040602050305030304" pitchFamily="18" charset="0"/>
            </a:endParaRPr>
          </a:p>
          <a:p>
            <a:pPr algn="ctr"/>
            <a:r>
              <a:rPr lang="en-US" sz="2400" dirty="0" smtClean="0">
                <a:latin typeface="Book Antiqua" panose="02040602050305030304" pitchFamily="18" charset="0"/>
              </a:rPr>
              <a:t>Relying </a:t>
            </a:r>
            <a:r>
              <a:rPr lang="en-US" sz="2400" dirty="0">
                <a:latin typeface="Book Antiqua" panose="02040602050305030304" pitchFamily="18" charset="0"/>
              </a:rPr>
              <a:t>on their usual referral </a:t>
            </a:r>
            <a:r>
              <a:rPr lang="en-US" sz="2400" dirty="0" smtClean="0">
                <a:latin typeface="Book Antiqua" panose="02040602050305030304" pitchFamily="18" charset="0"/>
              </a:rPr>
              <a:t>pathways (e.g. clinic) as your only source of recruitment will significantly limit your recruitment pool.</a:t>
            </a:r>
            <a:endParaRPr lang="en-US" sz="2800" dirty="0">
              <a:latin typeface="Book Antiqua" panose="02040602050305030304" pitchFamily="18" charset="0"/>
            </a:endParaRPr>
          </a:p>
        </p:txBody>
      </p:sp>
    </p:spTree>
    <p:extLst>
      <p:ext uri="{BB962C8B-B14F-4D97-AF65-F5344CB8AC3E}">
        <p14:creationId xmlns:p14="http://schemas.microsoft.com/office/powerpoint/2010/main" val="1581061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5</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“E” - Engage </a:t>
            </a:r>
            <a:r>
              <a:rPr lang="en-US" sz="3000" dirty="0">
                <a:solidFill>
                  <a:schemeClr val="tx1"/>
                </a:solidFill>
                <a:latin typeface="Book Antiqua" panose="02040602050305030304" pitchFamily="18" charset="0"/>
              </a:rPr>
              <a:t>Co-investigators and </a:t>
            </a:r>
            <a:r>
              <a:rPr lang="en-US" sz="3000" dirty="0" smtClean="0">
                <a:solidFill>
                  <a:schemeClr val="tx1"/>
                </a:solidFill>
                <a:latin typeface="Book Antiqua" panose="02040602050305030304" pitchFamily="18" charset="0"/>
              </a:rPr>
              <a:t>Collaborators</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897646" y="1802942"/>
            <a:ext cx="7420897" cy="3990963"/>
          </a:xfrm>
          <a:prstGeom prst="rect">
            <a:avLst/>
          </a:prstGeom>
        </p:spPr>
      </p:pic>
      <p:sp>
        <p:nvSpPr>
          <p:cNvPr id="7" name="Oval 6"/>
          <p:cNvSpPr/>
          <p:nvPr/>
        </p:nvSpPr>
        <p:spPr>
          <a:xfrm>
            <a:off x="1602327" y="1600199"/>
            <a:ext cx="2184314" cy="199548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465094" y="3480821"/>
            <a:ext cx="1143000" cy="13644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324172" y="3450219"/>
            <a:ext cx="1143000" cy="13644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235944" y="3450219"/>
            <a:ext cx="1143000" cy="13644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064795" y="4920122"/>
            <a:ext cx="5717005" cy="454994"/>
          </a:xfrm>
          <a:prstGeom prst="rect">
            <a:avLst/>
          </a:prstGeom>
          <a:solidFill>
            <a:schemeClr val="bg1"/>
          </a:solidFill>
        </p:spPr>
        <p:txBody>
          <a:bodyPr wrap="square" rtlCol="0">
            <a:spAutoFit/>
          </a:bodyPr>
          <a:lstStyle/>
          <a:p>
            <a:endParaRPr lang="en-US" dirty="0"/>
          </a:p>
        </p:txBody>
      </p:sp>
      <p:sp>
        <p:nvSpPr>
          <p:cNvPr id="13" name="TextBox 12"/>
          <p:cNvSpPr txBox="1"/>
          <p:nvPr/>
        </p:nvSpPr>
        <p:spPr>
          <a:xfrm>
            <a:off x="6378944" y="4814679"/>
            <a:ext cx="250456" cy="369332"/>
          </a:xfrm>
          <a:prstGeom prst="rect">
            <a:avLst/>
          </a:prstGeom>
          <a:solidFill>
            <a:schemeClr val="bg1"/>
          </a:solidFill>
        </p:spPr>
        <p:txBody>
          <a:bodyPr wrap="square" rtlCol="0">
            <a:spAutoFit/>
          </a:bodyPr>
          <a:lstStyle/>
          <a:p>
            <a:endParaRPr lang="en-US" dirty="0"/>
          </a:p>
        </p:txBody>
      </p:sp>
      <p:sp>
        <p:nvSpPr>
          <p:cNvPr id="14" name="TextBox 13"/>
          <p:cNvSpPr txBox="1"/>
          <p:nvPr/>
        </p:nvSpPr>
        <p:spPr>
          <a:xfrm>
            <a:off x="381000" y="5942179"/>
            <a:ext cx="5029200" cy="338554"/>
          </a:xfrm>
          <a:prstGeom prst="rect">
            <a:avLst/>
          </a:prstGeom>
          <a:noFill/>
          <a:ln>
            <a:noFill/>
          </a:ln>
        </p:spPr>
        <p:txBody>
          <a:bodyPr wrap="square" rtlCol="0">
            <a:spAutoFit/>
          </a:bodyPr>
          <a:lstStyle/>
          <a:p>
            <a:r>
              <a:rPr lang="en-US" sz="1600" dirty="0" smtClean="0">
                <a:latin typeface="Book Antiqua" panose="02040602050305030304" pitchFamily="18" charset="0"/>
              </a:rPr>
              <a:t>“Leaky Funnel” analogy – ACRP training/Covance</a:t>
            </a:r>
            <a:endParaRPr lang="en-US" sz="1600" dirty="0">
              <a:latin typeface="Book Antiqua" panose="02040602050305030304" pitchFamily="18" charset="0"/>
            </a:endParaRPr>
          </a:p>
        </p:txBody>
      </p:sp>
      <p:sp>
        <p:nvSpPr>
          <p:cNvPr id="15" name="Oval 14"/>
          <p:cNvSpPr/>
          <p:nvPr/>
        </p:nvSpPr>
        <p:spPr>
          <a:xfrm>
            <a:off x="6326250" y="3406178"/>
            <a:ext cx="1598550" cy="1851622"/>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954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1"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2A5D7AD-44AC-4AE7-BE74-830A596BA73A}" type="slidenum">
              <a:rPr lang="en-US" smtClean="0"/>
              <a:pPr>
                <a:defRPr/>
              </a:pPr>
              <a:t>6</a:t>
            </a:fld>
            <a:endParaRPr lang="en-US" dirty="0"/>
          </a:p>
        </p:txBody>
      </p:sp>
      <p:pic>
        <p:nvPicPr>
          <p:cNvPr id="3" name="Picture 2"/>
          <p:cNvPicPr>
            <a:picLocks noChangeAspect="1"/>
          </p:cNvPicPr>
          <p:nvPr/>
        </p:nvPicPr>
        <p:blipFill>
          <a:blip r:embed="rId3"/>
          <a:stretch>
            <a:fillRect/>
          </a:stretch>
        </p:blipFill>
        <p:spPr>
          <a:xfrm>
            <a:off x="838200" y="1261842"/>
            <a:ext cx="4043000" cy="3843838"/>
          </a:xfrm>
          <a:prstGeom prst="rect">
            <a:avLst/>
          </a:prstGeom>
        </p:spPr>
      </p:pic>
      <p:sp>
        <p:nvSpPr>
          <p:cNvPr id="4" name="TextBox 3"/>
          <p:cNvSpPr txBox="1"/>
          <p:nvPr/>
        </p:nvSpPr>
        <p:spPr>
          <a:xfrm>
            <a:off x="5257800" y="1752600"/>
            <a:ext cx="3276600" cy="2862322"/>
          </a:xfrm>
          <a:prstGeom prst="rect">
            <a:avLst/>
          </a:prstGeom>
          <a:noFill/>
        </p:spPr>
        <p:txBody>
          <a:bodyPr wrap="square" rtlCol="0">
            <a:spAutoFit/>
          </a:bodyPr>
          <a:lstStyle/>
          <a:p>
            <a:r>
              <a:rPr lang="en-US" sz="2400" dirty="0">
                <a:latin typeface="Book Antiqua" panose="02040602050305030304" pitchFamily="18" charset="0"/>
              </a:rPr>
              <a:t>C</a:t>
            </a:r>
            <a:r>
              <a:rPr lang="en-US" sz="2400" dirty="0" smtClean="0">
                <a:latin typeface="Book Antiqua" panose="02040602050305030304" pitchFamily="18" charset="0"/>
              </a:rPr>
              <a:t>oordinators </a:t>
            </a:r>
            <a:r>
              <a:rPr lang="en-US" sz="2400" dirty="0">
                <a:latin typeface="Book Antiqua" panose="02040602050305030304" pitchFamily="18" charset="0"/>
              </a:rPr>
              <a:t>can </a:t>
            </a:r>
            <a:r>
              <a:rPr lang="en-US" sz="2400" dirty="0" smtClean="0">
                <a:latin typeface="Book Antiqua" panose="02040602050305030304" pitchFamily="18" charset="0"/>
              </a:rPr>
              <a:t>serve as a very important </a:t>
            </a:r>
            <a:r>
              <a:rPr lang="en-US" sz="2400" dirty="0">
                <a:latin typeface="Book Antiqua" panose="02040602050305030304" pitchFamily="18" charset="0"/>
              </a:rPr>
              <a:t>“positive force” in encouraging site PIs to contact local </a:t>
            </a:r>
            <a:r>
              <a:rPr lang="en-US" sz="2400" dirty="0" smtClean="0">
                <a:latin typeface="Book Antiqua" panose="02040602050305030304" pitchFamily="18" charset="0"/>
              </a:rPr>
              <a:t>colleagues.</a:t>
            </a:r>
          </a:p>
          <a:p>
            <a:endParaRPr lang="en-US" dirty="0">
              <a:latin typeface="Book Antiqua" panose="02040602050305030304" pitchFamily="18" charset="0"/>
            </a:endParaRPr>
          </a:p>
          <a:p>
            <a:r>
              <a:rPr lang="en-US" dirty="0" smtClean="0">
                <a:latin typeface="Book Antiqua" panose="02040602050305030304" pitchFamily="18" charset="0"/>
              </a:rPr>
              <a:t> </a:t>
            </a:r>
            <a:endParaRPr lang="en-US" dirty="0">
              <a:latin typeface="Book Antiqua" panose="02040602050305030304" pitchFamily="18" charset="0"/>
            </a:endParaRPr>
          </a:p>
        </p:txBody>
      </p:sp>
    </p:spTree>
    <p:extLst>
      <p:ext uri="{BB962C8B-B14F-4D97-AF65-F5344CB8AC3E}">
        <p14:creationId xmlns:p14="http://schemas.microsoft.com/office/powerpoint/2010/main" val="280437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7</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“N” – New Strategies May be Needed</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38200" y="1600199"/>
            <a:ext cx="7313195" cy="2246769"/>
          </a:xfrm>
          <a:prstGeom prst="rect">
            <a:avLst/>
          </a:prstGeom>
          <a:noFill/>
        </p:spPr>
        <p:txBody>
          <a:bodyPr wrap="square" rtlCol="0">
            <a:spAutoFit/>
          </a:bodyPr>
          <a:lstStyle/>
          <a:p>
            <a:pPr algn="ctr"/>
            <a:r>
              <a:rPr lang="en-US" sz="2800" dirty="0" smtClean="0">
                <a:latin typeface="Book Antiqua" panose="02040602050305030304" pitchFamily="18" charset="0"/>
              </a:rPr>
              <a:t>Re-assess your current strategy.</a:t>
            </a:r>
          </a:p>
          <a:p>
            <a:pPr algn="ctr"/>
            <a:endParaRPr lang="en-US" sz="2800" dirty="0">
              <a:latin typeface="Book Antiqua" panose="02040602050305030304" pitchFamily="18" charset="0"/>
            </a:endParaRPr>
          </a:p>
          <a:p>
            <a:pPr algn="ctr"/>
            <a:r>
              <a:rPr lang="en-US" sz="2800" dirty="0" smtClean="0">
                <a:latin typeface="Book Antiqua" panose="02040602050305030304" pitchFamily="18" charset="0"/>
              </a:rPr>
              <a:t>Several strategies should be “in play” at any given moment.</a:t>
            </a:r>
          </a:p>
          <a:p>
            <a:pPr algn="ctr"/>
            <a:endParaRPr lang="en-US" sz="2800" dirty="0">
              <a:latin typeface="Book Antiqua" panose="02040602050305030304" pitchFamily="18" charset="0"/>
            </a:endParaRPr>
          </a:p>
        </p:txBody>
      </p:sp>
      <p:pic>
        <p:nvPicPr>
          <p:cNvPr id="6" name="Picture 5"/>
          <p:cNvPicPr>
            <a:picLocks noChangeAspect="1"/>
          </p:cNvPicPr>
          <p:nvPr/>
        </p:nvPicPr>
        <p:blipFill>
          <a:blip r:embed="rId3"/>
          <a:stretch>
            <a:fillRect/>
          </a:stretch>
        </p:blipFill>
        <p:spPr>
          <a:xfrm>
            <a:off x="5267781" y="3673542"/>
            <a:ext cx="3647619" cy="2390476"/>
          </a:xfrm>
          <a:prstGeom prst="rect">
            <a:avLst/>
          </a:prstGeom>
        </p:spPr>
      </p:pic>
      <p:sp>
        <p:nvSpPr>
          <p:cNvPr id="7" name="TextBox 6"/>
          <p:cNvSpPr txBox="1"/>
          <p:nvPr/>
        </p:nvSpPr>
        <p:spPr>
          <a:xfrm>
            <a:off x="533400" y="4227966"/>
            <a:ext cx="4621084" cy="1631216"/>
          </a:xfrm>
          <a:prstGeom prst="rect">
            <a:avLst/>
          </a:prstGeom>
          <a:noFill/>
        </p:spPr>
        <p:txBody>
          <a:bodyPr wrap="square" rtlCol="0">
            <a:spAutoFit/>
          </a:bodyPr>
          <a:lstStyle/>
          <a:p>
            <a:pPr algn="ctr"/>
            <a:r>
              <a:rPr lang="en-US" sz="2000" dirty="0">
                <a:latin typeface="Book Antiqua" panose="02040602050305030304" pitchFamily="18" charset="0"/>
              </a:rPr>
              <a:t>If you find you are </a:t>
            </a:r>
            <a:r>
              <a:rPr lang="en-US" sz="2000" dirty="0" smtClean="0">
                <a:latin typeface="Book Antiqua" panose="02040602050305030304" pitchFamily="18" charset="0"/>
              </a:rPr>
              <a:t>consistently marking </a:t>
            </a:r>
            <a:r>
              <a:rPr lang="en-US" sz="2000" dirty="0">
                <a:latin typeface="Book Antiqua" panose="02040602050305030304" pitchFamily="18" charset="0"/>
              </a:rPr>
              <a:t>“</a:t>
            </a:r>
            <a:r>
              <a:rPr lang="en-US" sz="2000" i="1" dirty="0">
                <a:latin typeface="Book Antiqua" panose="02040602050305030304" pitchFamily="18" charset="0"/>
              </a:rPr>
              <a:t>No screenings this month</a:t>
            </a:r>
            <a:r>
              <a:rPr lang="en-US" sz="2000" dirty="0">
                <a:latin typeface="Book Antiqua" panose="02040602050305030304" pitchFamily="18" charset="0"/>
              </a:rPr>
              <a:t>” on your monthly Pre-Screening/Screening Log, an adjustment in</a:t>
            </a:r>
          </a:p>
          <a:p>
            <a:pPr algn="ctr"/>
            <a:r>
              <a:rPr lang="en-US" sz="2000" dirty="0">
                <a:latin typeface="Book Antiqua" panose="02040602050305030304" pitchFamily="18" charset="0"/>
              </a:rPr>
              <a:t>your recruitment approach is </a:t>
            </a:r>
            <a:r>
              <a:rPr lang="en-US" sz="2000" dirty="0" smtClean="0">
                <a:latin typeface="Book Antiqua" panose="02040602050305030304" pitchFamily="18" charset="0"/>
              </a:rPr>
              <a:t>needed!</a:t>
            </a:r>
            <a:endParaRPr lang="en-US" sz="2000" dirty="0"/>
          </a:p>
        </p:txBody>
      </p:sp>
    </p:spTree>
    <p:extLst>
      <p:ext uri="{BB962C8B-B14F-4D97-AF65-F5344CB8AC3E}">
        <p14:creationId xmlns:p14="http://schemas.microsoft.com/office/powerpoint/2010/main" val="2577579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8</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“R” – Respond</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26420" y="2002185"/>
            <a:ext cx="5410200" cy="3539430"/>
          </a:xfrm>
          <a:prstGeom prst="rect">
            <a:avLst/>
          </a:prstGeom>
          <a:noFill/>
        </p:spPr>
        <p:txBody>
          <a:bodyPr wrap="square" rtlCol="0">
            <a:spAutoFit/>
          </a:bodyPr>
          <a:lstStyle/>
          <a:p>
            <a:pPr algn="ctr"/>
            <a:r>
              <a:rPr lang="en-US" sz="2800" dirty="0" smtClean="0">
                <a:latin typeface="Book Antiqua" panose="02040602050305030304" pitchFamily="18" charset="0"/>
              </a:rPr>
              <a:t>Respond to patient inquiries quickly!</a:t>
            </a:r>
          </a:p>
          <a:p>
            <a:pPr algn="ctr"/>
            <a:endParaRPr lang="en-US" sz="2800" dirty="0">
              <a:latin typeface="Book Antiqua" panose="02040602050305030304" pitchFamily="18" charset="0"/>
            </a:endParaRPr>
          </a:p>
          <a:p>
            <a:pPr algn="ctr"/>
            <a:r>
              <a:rPr lang="en-US" sz="2800" dirty="0" smtClean="0">
                <a:latin typeface="Book Antiqua" panose="02040602050305030304" pitchFamily="18" charset="0"/>
              </a:rPr>
              <a:t>Once you have identified a potential patient, make necessary accommodates in clinic to evaluate the patient as quickly as possible.</a:t>
            </a:r>
            <a:endParaRPr lang="en-US" sz="2800" dirty="0">
              <a:latin typeface="Book Antiqua" panose="02040602050305030304" pitchFamily="18" charset="0"/>
            </a:endParaRPr>
          </a:p>
        </p:txBody>
      </p:sp>
      <p:pic>
        <p:nvPicPr>
          <p:cNvPr id="7" name="Picture 6"/>
          <p:cNvPicPr>
            <a:picLocks noChangeAspect="1"/>
          </p:cNvPicPr>
          <p:nvPr/>
        </p:nvPicPr>
        <p:blipFill>
          <a:blip r:embed="rId3"/>
          <a:stretch>
            <a:fillRect/>
          </a:stretch>
        </p:blipFill>
        <p:spPr>
          <a:xfrm>
            <a:off x="6065953" y="2209800"/>
            <a:ext cx="2882577" cy="3100294"/>
          </a:xfrm>
          <a:prstGeom prst="rect">
            <a:avLst/>
          </a:prstGeom>
        </p:spPr>
      </p:pic>
    </p:spTree>
    <p:extLst>
      <p:ext uri="{BB962C8B-B14F-4D97-AF65-F5344CB8AC3E}">
        <p14:creationId xmlns:p14="http://schemas.microsoft.com/office/powerpoint/2010/main" val="74652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37F22F03-34AD-490E-99FF-E26E02CD77B9}" type="slidenum">
              <a:rPr lang="en-US" b="1" smtClean="0">
                <a:solidFill>
                  <a:schemeClr val="bg1"/>
                </a:solidFill>
              </a:rPr>
              <a:pPr>
                <a:defRPr/>
              </a:pPr>
              <a:t>9</a:t>
            </a:fld>
            <a:endParaRPr lang="en-US" b="1" dirty="0">
              <a:solidFill>
                <a:schemeClr val="bg1"/>
              </a:solidFill>
            </a:endParaRPr>
          </a:p>
        </p:txBody>
      </p:sp>
      <p:sp>
        <p:nvSpPr>
          <p:cNvPr id="3" name="Title 2"/>
          <p:cNvSpPr>
            <a:spLocks noGrp="1"/>
          </p:cNvSpPr>
          <p:nvPr>
            <p:ph type="title" idx="4294967295"/>
          </p:nvPr>
        </p:nvSpPr>
        <p:spPr>
          <a:xfrm>
            <a:off x="36095" y="228600"/>
            <a:ext cx="9144000" cy="990600"/>
          </a:xfrm>
        </p:spPr>
        <p:txBody>
          <a:bodyPr>
            <a:noAutofit/>
          </a:bodyPr>
          <a:lstStyle/>
          <a:p>
            <a:pPr algn="ctr">
              <a:defRPr/>
            </a:pPr>
            <a:r>
              <a:rPr lang="en-US" sz="3000" dirty="0" smtClean="0">
                <a:solidFill>
                  <a:schemeClr val="tx1"/>
                </a:solidFill>
                <a:latin typeface="Book Antiqua" panose="02040602050305030304" pitchFamily="18" charset="0"/>
              </a:rPr>
              <a:t>“O” – Ownership is Key!</a:t>
            </a:r>
            <a:endParaRPr lang="en-US" sz="3000" dirty="0">
              <a:solidFill>
                <a:schemeClr val="tx1"/>
              </a:solidFill>
              <a:latin typeface="Book Antiqua" panose="02040602050305030304" pitchFamily="18" charset="0"/>
            </a:endParaRPr>
          </a:p>
        </p:txBody>
      </p:sp>
      <p:sp>
        <p:nvSpPr>
          <p:cNvPr id="11266" name="Content Placeholder 1"/>
          <p:cNvSpPr>
            <a:spLocks noGrp="1"/>
          </p:cNvSpPr>
          <p:nvPr>
            <p:ph idx="4294967295"/>
          </p:nvPr>
        </p:nvSpPr>
        <p:spPr>
          <a:xfrm>
            <a:off x="1064795" y="1600200"/>
            <a:ext cx="7086600" cy="4343400"/>
          </a:xfrm>
        </p:spPr>
        <p:txBody>
          <a:bodyPr>
            <a:normAutofit/>
          </a:bodyPr>
          <a:lstStyle/>
          <a:p>
            <a:pPr algn="ctr">
              <a:buFont typeface="Wingdings 3" pitchFamily="18" charset="2"/>
              <a:buNone/>
            </a:pPr>
            <a:endParaRPr lang="en-US" altLang="en-US" dirty="0" smtClean="0">
              <a:latin typeface="Book Antiqua" panose="02040602050305030304" pitchFamily="18" charset="0"/>
            </a:endParaRPr>
          </a:p>
          <a:p>
            <a:pPr algn="ctr">
              <a:buFont typeface="Wingdings 3" pitchFamily="18" charset="2"/>
              <a:buNone/>
            </a:pPr>
            <a:endParaRPr lang="en-US" altLang="en-US" dirty="0">
              <a:latin typeface="Book Antiqua" panose="02040602050305030304" pitchFamily="18" charset="0"/>
            </a:endParaRPr>
          </a:p>
        </p:txBody>
      </p:sp>
      <p:cxnSp>
        <p:nvCxnSpPr>
          <p:cNvPr id="4" name="Straight Connector 3"/>
          <p:cNvCxnSpPr/>
          <p:nvPr/>
        </p:nvCxnSpPr>
        <p:spPr>
          <a:xfrm>
            <a:off x="304800" y="1219200"/>
            <a:ext cx="8610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62000" y="1600199"/>
            <a:ext cx="7389395" cy="4401205"/>
          </a:xfrm>
          <a:prstGeom prst="rect">
            <a:avLst/>
          </a:prstGeom>
          <a:noFill/>
        </p:spPr>
        <p:txBody>
          <a:bodyPr wrap="square" rtlCol="0">
            <a:spAutoFit/>
          </a:bodyPr>
          <a:lstStyle/>
          <a:p>
            <a:pPr algn="ctr"/>
            <a:r>
              <a:rPr lang="en-US" sz="2800" dirty="0">
                <a:latin typeface="Book Antiqua" panose="02040602050305030304" pitchFamily="18" charset="0"/>
              </a:rPr>
              <a:t>“Hands-On” PI, a dedicated coordinator, and engaged supporting study team are a true </a:t>
            </a:r>
            <a:r>
              <a:rPr lang="en-US" sz="2800" dirty="0" smtClean="0">
                <a:latin typeface="Book Antiqua" panose="02040602050305030304" pitchFamily="18" charset="0"/>
              </a:rPr>
              <a:t>recipe for </a:t>
            </a:r>
            <a:r>
              <a:rPr lang="en-US" sz="2800" dirty="0">
                <a:latin typeface="Book Antiqua" panose="02040602050305030304" pitchFamily="18" charset="0"/>
              </a:rPr>
              <a:t>enrollment success! </a:t>
            </a:r>
            <a:endParaRPr lang="en-US" sz="2800" dirty="0" smtClean="0">
              <a:latin typeface="Book Antiqua" panose="02040602050305030304" pitchFamily="18" charset="0"/>
            </a:endParaRPr>
          </a:p>
          <a:p>
            <a:pPr algn="ctr"/>
            <a:endParaRPr lang="en-US" sz="2800" dirty="0">
              <a:latin typeface="Book Antiqua" panose="02040602050305030304" pitchFamily="18" charset="0"/>
            </a:endParaRPr>
          </a:p>
          <a:p>
            <a:pPr algn="ctr"/>
            <a:r>
              <a:rPr lang="en-US" sz="2800" dirty="0" smtClean="0">
                <a:latin typeface="Book Antiqua" panose="02040602050305030304" pitchFamily="18" charset="0"/>
              </a:rPr>
              <a:t>Each </a:t>
            </a:r>
            <a:r>
              <a:rPr lang="en-US" sz="2800" dirty="0">
                <a:latin typeface="Book Antiqua" panose="02040602050305030304" pitchFamily="18" charset="0"/>
              </a:rPr>
              <a:t>investigator must take a vigorously pro-active, systematic approach to identify</a:t>
            </a:r>
          </a:p>
          <a:p>
            <a:pPr algn="ctr"/>
            <a:r>
              <a:rPr lang="en-US" sz="2800" dirty="0">
                <a:latin typeface="Book Antiqua" panose="02040602050305030304" pitchFamily="18" charset="0"/>
              </a:rPr>
              <a:t>nearly every PTS patient diagnosed in his/her institution, and to reach out beyond the hospital setting to FIND</a:t>
            </a:r>
          </a:p>
          <a:p>
            <a:pPr algn="ctr"/>
            <a:r>
              <a:rPr lang="en-US" sz="2800" dirty="0">
                <a:latin typeface="Book Antiqua" panose="02040602050305030304" pitchFamily="18" charset="0"/>
              </a:rPr>
              <a:t>PTS patients wherever they are.</a:t>
            </a:r>
          </a:p>
        </p:txBody>
      </p:sp>
    </p:spTree>
    <p:extLst>
      <p:ext uri="{BB962C8B-B14F-4D97-AF65-F5344CB8AC3E}">
        <p14:creationId xmlns:p14="http://schemas.microsoft.com/office/powerpoint/2010/main" val="854577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9883</TotalTime>
  <Words>1047</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Book Antiqua</vt:lpstr>
      <vt:lpstr>Calibri</vt:lpstr>
      <vt:lpstr>Calibri Light</vt:lpstr>
      <vt:lpstr>Times New Roman</vt:lpstr>
      <vt:lpstr>Wingdings 3</vt:lpstr>
      <vt:lpstr>Retrospect</vt:lpstr>
      <vt:lpstr>The C-TRACT Trial </vt:lpstr>
      <vt:lpstr>“Harsh Reality”</vt:lpstr>
      <vt:lpstr>You are important piece of the Enrollment Puzzle</vt:lpstr>
      <vt:lpstr>“E” - Engage Co-investigators and Collaborators</vt:lpstr>
      <vt:lpstr>“E” - Engage Co-investigators and Collaborators</vt:lpstr>
      <vt:lpstr>PowerPoint Presentation</vt:lpstr>
      <vt:lpstr>“N” – New Strategies May be Needed</vt:lpstr>
      <vt:lpstr>“R” – Respond</vt:lpstr>
      <vt:lpstr>“O” – Ownership is Key!</vt:lpstr>
      <vt:lpstr>“L” - Leverage Institutional Resources</vt:lpstr>
      <vt:lpstr>“L” – Leadership is Critical</vt:lpstr>
      <vt:lpstr>PowerPoint Presentation</vt:lpstr>
    </vt:vector>
  </TitlesOfParts>
  <Company>Washington University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Criteria</dc:title>
  <dc:creator>idxrad</dc:creator>
  <cp:lastModifiedBy>Oliver, Angela</cp:lastModifiedBy>
  <cp:revision>603</cp:revision>
  <cp:lastPrinted>2018-09-12T21:05:19Z</cp:lastPrinted>
  <dcterms:created xsi:type="dcterms:W3CDTF">2009-04-22T23:15:11Z</dcterms:created>
  <dcterms:modified xsi:type="dcterms:W3CDTF">2020-03-09T14:03:39Z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