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02" r:id="rId1"/>
  </p:sldMasterIdLst>
  <p:notesMasterIdLst>
    <p:notesMasterId r:id="rId50"/>
  </p:notesMasterIdLst>
  <p:handoutMasterIdLst>
    <p:handoutMasterId r:id="rId51"/>
  </p:handoutMasterIdLst>
  <p:sldIdLst>
    <p:sldId id="295" r:id="rId2"/>
    <p:sldId id="378" r:id="rId3"/>
    <p:sldId id="369" r:id="rId4"/>
    <p:sldId id="375" r:id="rId5"/>
    <p:sldId id="370" r:id="rId6"/>
    <p:sldId id="377" r:id="rId7"/>
    <p:sldId id="371" r:id="rId8"/>
    <p:sldId id="382" r:id="rId9"/>
    <p:sldId id="372" r:id="rId10"/>
    <p:sldId id="383" r:id="rId11"/>
    <p:sldId id="373" r:id="rId12"/>
    <p:sldId id="384" r:id="rId13"/>
    <p:sldId id="374" r:id="rId14"/>
    <p:sldId id="385" r:id="rId15"/>
    <p:sldId id="362" r:id="rId16"/>
    <p:sldId id="379" r:id="rId17"/>
    <p:sldId id="380" r:id="rId18"/>
    <p:sldId id="381" r:id="rId19"/>
    <p:sldId id="364" r:id="rId20"/>
    <p:sldId id="317" r:id="rId21"/>
    <p:sldId id="318" r:id="rId22"/>
    <p:sldId id="320" r:id="rId23"/>
    <p:sldId id="322" r:id="rId24"/>
    <p:sldId id="323" r:id="rId25"/>
    <p:sldId id="324" r:id="rId26"/>
    <p:sldId id="325" r:id="rId27"/>
    <p:sldId id="326" r:id="rId28"/>
    <p:sldId id="327" r:id="rId29"/>
    <p:sldId id="328" r:id="rId30"/>
    <p:sldId id="365" r:id="rId31"/>
    <p:sldId id="357" r:id="rId32"/>
    <p:sldId id="338" r:id="rId33"/>
    <p:sldId id="339" r:id="rId34"/>
    <p:sldId id="340" r:id="rId35"/>
    <p:sldId id="341" r:id="rId36"/>
    <p:sldId id="342" r:id="rId37"/>
    <p:sldId id="343" r:id="rId38"/>
    <p:sldId id="349" r:id="rId39"/>
    <p:sldId id="350" r:id="rId40"/>
    <p:sldId id="346" r:id="rId41"/>
    <p:sldId id="351" r:id="rId42"/>
    <p:sldId id="347" r:id="rId43"/>
    <p:sldId id="352" r:id="rId44"/>
    <p:sldId id="353" r:id="rId45"/>
    <p:sldId id="354" r:id="rId46"/>
    <p:sldId id="355" r:id="rId47"/>
    <p:sldId id="356" r:id="rId48"/>
    <p:sldId id="337" r:id="rId49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5" autoAdjust="0"/>
    <p:restoredTop sz="78711" autoAdjust="0"/>
  </p:normalViewPr>
  <p:slideViewPr>
    <p:cSldViewPr>
      <p:cViewPr varScale="1">
        <p:scale>
          <a:sx n="90" d="100"/>
          <a:sy n="90" d="100"/>
        </p:scale>
        <p:origin x="223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pPr>
              <a:defRPr/>
            </a:pPr>
            <a:fld id="{0956F06E-312C-474F-9D5E-D254A86F7007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pPr>
              <a:defRPr/>
            </a:pPr>
            <a:fld id="{76EE17EB-8358-4A1C-9D5D-9A4BFD5655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42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027" y="0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26B2497-856F-4169-89C0-4DBD005DED6B}" type="datetimeFigureOut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421" y="4416426"/>
            <a:ext cx="5485158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027" y="8829675"/>
            <a:ext cx="2972421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34DC86F-000C-43DF-906B-59A3D7E0EA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35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AF1F7E-F5E0-4263-8A19-F7400E2DC112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02784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r>
              <a:rPr lang="en-US" baseline="0" dirty="0" smtClean="0"/>
              <a:t> 4 Answer:  Check off “NO Ipsilateral iliac vein obstruction…” under Inclusion Criteria.</a:t>
            </a:r>
          </a:p>
          <a:p>
            <a:endParaRPr lang="en-US" baseline="0" dirty="0" smtClean="0"/>
          </a:p>
          <a:p>
            <a:r>
              <a:rPr lang="en-US" dirty="0" smtClean="0"/>
              <a:t>Emphasis</a:t>
            </a:r>
            <a:r>
              <a:rPr lang="en-US" baseline="0" dirty="0" smtClean="0"/>
              <a:t> – we CANNOT enroll based on US duplex results.  Additional points RE Imaging: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imaging should be an acceptable method as described in the protocol (CTV, MRV, </a:t>
            </a:r>
            <a:r>
              <a:rPr lang="en-US" baseline="0" dirty="0" err="1" smtClean="0"/>
              <a:t>venogram</a:t>
            </a:r>
            <a:r>
              <a:rPr lang="en-US" baseline="0" dirty="0" smtClean="0"/>
              <a:t> or IVUS)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It must be obtained within 12 months prior to date of consent.  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de-identified report with the iliac vein findings must be in the patient’s binder and uploaded to the ORCCID CCC Source Documents folder.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**General radiologist often complete the initial imaging and often call the results “normal”, especially if there is any flow.  We recommend that your PI or designated Co-INV (IR/vascular surgeon) personally review the images for potential cases to determine presence of iliac vein obstruction.  A handwritten attestation form by the PI noting review and obstruction/%stenosis may be needed.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633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</a:t>
            </a:r>
            <a:r>
              <a:rPr lang="en-US" baseline="0" dirty="0" smtClean="0"/>
              <a:t> 4 Answer:  Check off “NO Ipsilateral iliac vein obstruction…” under Inclusion Criteria.</a:t>
            </a:r>
          </a:p>
          <a:p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610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Scenario 5 Answer:  Check off “NO Ipsilateral iliac vein obstruction…” under Inclusion Criteria.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Suggestion – if a Co-investigator, consider escalating to your PI for internal team review.  Consider escalating to the CCC to discuss this case and explore all issues to minimize risk of losing a potential patient.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404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Scenario 5 Answer:  Check off “NO Ipsilateral iliac vein obstruction…” under Inclusion Criteria.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Suggestion – if a Co-investigator, consider escalating to your PI for internal team </a:t>
            </a:r>
            <a:r>
              <a:rPr lang="en-US" baseline="0" dirty="0" smtClean="0"/>
              <a:t>review and possibly the CCC </a:t>
            </a:r>
            <a:r>
              <a:rPr lang="en-US" baseline="0" dirty="0" smtClean="0"/>
              <a:t>to </a:t>
            </a:r>
            <a:r>
              <a:rPr lang="en-US" baseline="0" dirty="0" smtClean="0"/>
              <a:t>explore </a:t>
            </a:r>
            <a:r>
              <a:rPr lang="en-US" baseline="0" dirty="0" smtClean="0"/>
              <a:t>all issues to minimize risk of losing a potential patient.</a:t>
            </a:r>
          </a:p>
          <a:p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660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Confirm </a:t>
            </a:r>
            <a:r>
              <a:rPr lang="en-US" baseline="0" dirty="0" smtClean="0"/>
              <a:t>all inclusion criteria prior to consent (Thoughts for emphasis/discussion:  Based on current protocol criteria, </a:t>
            </a:r>
            <a:r>
              <a:rPr lang="en-US" baseline="0" dirty="0" smtClean="0"/>
              <a:t>verify </a:t>
            </a:r>
            <a:r>
              <a:rPr lang="en-US" baseline="0" dirty="0" smtClean="0"/>
              <a:t>all inclusion criteria (moderate-to-severe PTS, DVT &gt; 3 months ago, imaging verification of iliac vein obstruction) prior to consent.  US imaging is not sufficient to document iliac vein obstruction.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lang="en-US" baseline="0" dirty="0" smtClean="0"/>
              <a:t>Use screening ID to track patient (Patient is not registered in ORCCID or IRIS at this time.)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2790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Clinical </a:t>
            </a:r>
            <a:r>
              <a:rPr lang="en-US" baseline="0" dirty="0" smtClean="0"/>
              <a:t>staff with study PTS </a:t>
            </a:r>
            <a:r>
              <a:rPr lang="en-US" baseline="0" dirty="0" smtClean="0"/>
              <a:t>training with appropriate clinical background/expertise can </a:t>
            </a:r>
            <a:r>
              <a:rPr lang="en-US" baseline="0" dirty="0" smtClean="0"/>
              <a:t>conduct PTS assessment at Baseline visit (blinded clinician not required)  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 Make sure Non-blinded attestation form has been </a:t>
            </a:r>
            <a:r>
              <a:rPr lang="en-US" baseline="0" dirty="0" smtClean="0"/>
              <a:t>signed if not Blinded Clinician at Baseline visit</a:t>
            </a:r>
          </a:p>
          <a:p>
            <a:pPr marL="628650" lvl="1" indent="-171450">
              <a:buFontTx/>
              <a:buChar char="-"/>
            </a:pPr>
            <a:r>
              <a:rPr lang="en-US" baseline="0" dirty="0" smtClean="0"/>
              <a:t>Ensure non-blinded assessor is listed on your DOA Log with “clinical assessment” privileges</a:t>
            </a:r>
            <a:endParaRPr lang="en-US" baseline="0" dirty="0" smtClean="0"/>
          </a:p>
          <a:p>
            <a:pPr marL="628650" lvl="1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Randomize the patient as quickly as possible to minimize risk of creating a scenario in which the patient may have to repeat a procedure.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Process the data as quickly as possible post visit. 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If patient is randomized to EVT arm, schedule a call with the CCC to review the data collection requirements for the procedure. 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50435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Patients </a:t>
            </a:r>
            <a:r>
              <a:rPr lang="en-US" baseline="0" dirty="0" smtClean="0"/>
              <a:t>are randomized </a:t>
            </a:r>
            <a:r>
              <a:rPr lang="en-US" baseline="0" dirty="0" smtClean="0"/>
              <a:t>on-line in IRIS.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Need consent information, stratification details and lab results.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Subject ID number and treatment arm assigned after randomization.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Baseline and all subsequent Follow-up data entered in ORCCID.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86280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171450" indent="-171450">
              <a:buFontTx/>
              <a:buChar char="-"/>
            </a:pPr>
            <a:r>
              <a:rPr lang="en-US" dirty="0" smtClean="0"/>
              <a:t>We </a:t>
            </a:r>
            <a:r>
              <a:rPr lang="en-US" dirty="0" smtClean="0"/>
              <a:t>are</a:t>
            </a:r>
            <a:r>
              <a:rPr lang="en-US" baseline="0" dirty="0" smtClean="0"/>
              <a:t> starting to see protocol visit deviations. The windows are large enough </a:t>
            </a:r>
            <a:r>
              <a:rPr lang="en-US" baseline="0" dirty="0" smtClean="0"/>
              <a:t>visit window deviations should be minimal unless </a:t>
            </a:r>
            <a:r>
              <a:rPr lang="en-US" baseline="0" dirty="0" smtClean="0"/>
              <a:t>due to a confounding medical issue. Ensure you have a back-up coordinator who is trained and ready to help with the visit when you are unavailable.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CCC should know about planned deviations in advance whenever possible.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Blinded clinicians must conduct PTS assessments at follow up visits. If clinic NPs or MDs are blinded clinicians, they should not follow the patients clinically outside the study. 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Even if the PI does not conduct an official assessment at the visit, face-to-face interaction with the PI or Co-I is an effective retention tool.  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There must be documentation of PTS care and assessment of that care at each follow up visit.  Our monitor will ask for a research Note to File or copies of de-identified clinic notes demonstrating on-going PTS care.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 $100 patient stipend per follow up visit is not negotiable.  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4817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0504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6772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8933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09900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8463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941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09775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816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95916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226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41732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70083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380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7551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12169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Examples:</a:t>
            </a:r>
            <a:r>
              <a:rPr lang="en-US" baseline="0" dirty="0" smtClean="0"/>
              <a:t>  </a:t>
            </a:r>
          </a:p>
          <a:p>
            <a:pPr marL="0" indent="0">
              <a:buFontTx/>
              <a:buNone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ER visit for bloody </a:t>
            </a:r>
            <a:r>
              <a:rPr lang="en-US" dirty="0" smtClean="0"/>
              <a:t>sputum </a:t>
            </a:r>
            <a:r>
              <a:rPr lang="en-US" dirty="0" smtClean="0"/>
              <a:t>post-procedure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dirty="0" smtClean="0"/>
          </a:p>
          <a:p>
            <a:pPr marL="171450" indent="-171450">
              <a:buFontTx/>
              <a:buChar char="-"/>
            </a:pPr>
            <a:r>
              <a:rPr lang="en-US" dirty="0" smtClean="0"/>
              <a:t>Rectal bleeding </a:t>
            </a:r>
            <a:r>
              <a:rPr lang="en-US" dirty="0" smtClean="0"/>
              <a:t>with</a:t>
            </a:r>
            <a:r>
              <a:rPr lang="en-US" baseline="0" dirty="0" smtClean="0"/>
              <a:t> hospitalization (SAE + suspected bleeding event)</a:t>
            </a:r>
            <a:endParaRPr lang="en-US" dirty="0" smtClean="0"/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Co-morbid hematuria </a:t>
            </a:r>
            <a:r>
              <a:rPr lang="en-US" baseline="0" dirty="0" smtClean="0"/>
              <a:t>noted </a:t>
            </a:r>
            <a:r>
              <a:rPr lang="en-US" baseline="0" dirty="0" smtClean="0"/>
              <a:t>in a discharge note (SAE + suspected bleeding event)</a:t>
            </a: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35683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6058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There </a:t>
            </a:r>
            <a:r>
              <a:rPr lang="en-US" baseline="0" dirty="0" smtClean="0"/>
              <a:t>are changes to this process with the CIRB.  The CCC Must submit to the CIRB; in certain instances the CIRB Manager is responsible for notifying the local IRB administrators.</a:t>
            </a:r>
          </a:p>
          <a:p>
            <a:pPr marL="171450" indent="-171450">
              <a:buFontTx/>
              <a:buChar char="-"/>
            </a:pPr>
            <a:endParaRPr lang="en-US" baseline="0" dirty="0" smtClean="0"/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Book Antiqua" panose="02040602050305030304" pitchFamily="18" charset="0"/>
              </a:rPr>
              <a:t>Cause of death will be determined from hospital and outpatient records, autopsy data, and other information.  Include an autopsy report, if available</a:t>
            </a:r>
          </a:p>
          <a:p>
            <a:pPr marL="171450" indent="-171450">
              <a:buFontTx/>
              <a:buChar char="-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171450" indent="-171450">
              <a:buFontTx/>
              <a:buChar char="-"/>
            </a:pPr>
            <a:r>
              <a:rPr lang="en-US" dirty="0" smtClean="0">
                <a:latin typeface="Book Antiqua" panose="02040602050305030304" pitchFamily="18" charset="0"/>
              </a:rPr>
              <a:t>Per protocol section 9.4,</a:t>
            </a:r>
            <a:r>
              <a:rPr lang="en-US" baseline="0" dirty="0" smtClean="0">
                <a:latin typeface="Book Antiqua" panose="02040602050305030304" pitchFamily="18" charset="0"/>
              </a:rPr>
              <a:t> d</a:t>
            </a:r>
            <a:r>
              <a:rPr lang="en-US" dirty="0" smtClean="0">
                <a:latin typeface="Book Antiqua" panose="02040602050305030304" pitchFamily="18" charset="0"/>
              </a:rPr>
              <a:t>eath will be attributed to PE if it is unexplained and sudden or there is substantive supporting evidence.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6159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8661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5621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6344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Book Antiqua" panose="02040602050305030304" pitchFamily="18" charset="0"/>
              </a:rPr>
              <a:t>An </a:t>
            </a:r>
            <a:r>
              <a:rPr lang="en-US" dirty="0" smtClean="0">
                <a:latin typeface="Book Antiqua" panose="02040602050305030304" pitchFamily="18" charset="0"/>
              </a:rPr>
              <a:t>AE is any untoward medical occurrence observed in a patient that develops or worsens from baseline status in association with a subject’s participation in the research, whether considered related to research or not </a:t>
            </a:r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D373B-9BD8-4CD8-A095-8F938CB8099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964223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dirty="0" smtClean="0"/>
              <a:t>SAE</a:t>
            </a:r>
            <a:r>
              <a:rPr lang="en-US" altLang="en-US" baseline="0" dirty="0" smtClean="0"/>
              <a:t> Reporting:</a:t>
            </a:r>
            <a:endParaRPr lang="en-US" altLang="en-US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Death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Life-threatening adverse experience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Inpatient hospitalization or prolongation of existing hospitalization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Persistent or significant disability/incapacity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May jeopardize subject’s health and may require medical or surgical intervention to prevent one of the outcomes listed above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Book Antiqua" panose="02040602050305030304" pitchFamily="18" charset="0"/>
            </a:endParaRPr>
          </a:p>
          <a:p>
            <a:r>
              <a:rPr lang="en-US" dirty="0" smtClean="0"/>
              <a:t>At first suspicion</a:t>
            </a:r>
            <a:r>
              <a:rPr lang="en-US" baseline="0" dirty="0" smtClean="0"/>
              <a:t> of an SAE, contact the CCC to discuss.  </a:t>
            </a:r>
          </a:p>
          <a:p>
            <a:endParaRPr lang="en-US" baseline="0" dirty="0" smtClean="0"/>
          </a:p>
          <a:p>
            <a:r>
              <a:rPr lang="en-US" baseline="0" dirty="0" smtClean="0"/>
              <a:t>Start the process to collect medical records – consider obtaining a patient consent to obtain medical records at the beginning of their participation so that you can request records from outside your immediate facility quickly.</a:t>
            </a:r>
          </a:p>
          <a:p>
            <a:pPr marL="0" lvl="0" indent="0">
              <a:buFont typeface="Arial" panose="020B0604020202020204" pitchFamily="34" charset="0"/>
              <a:buNone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D373B-9BD8-4CD8-A095-8F938CB8099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982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1200" dirty="0" smtClean="0">
                <a:latin typeface="Book Antiqua" panose="02040602050305030304" pitchFamily="18" charset="0"/>
              </a:rPr>
              <a:t>*</a:t>
            </a:r>
            <a:r>
              <a:rPr lang="en-US" altLang="en-US" sz="1200" dirty="0" smtClean="0">
                <a:latin typeface="Book Antiqua" panose="02040602050305030304" pitchFamily="18" charset="0"/>
              </a:rPr>
              <a:t>A pre-existing medical condition </a:t>
            </a:r>
            <a:r>
              <a:rPr lang="en-US" altLang="en-US" sz="1200" i="1" dirty="0" smtClean="0">
                <a:latin typeface="Book Antiqua" panose="02040602050305030304" pitchFamily="18" charset="0"/>
              </a:rPr>
              <a:t>should be </a:t>
            </a:r>
            <a:r>
              <a:rPr lang="en-US" altLang="en-US" sz="1200" dirty="0" smtClean="0">
                <a:latin typeface="Book Antiqua" panose="02040602050305030304" pitchFamily="18" charset="0"/>
              </a:rPr>
              <a:t>reassessed during the trial and reported as an AE or SAE only if the frequency, severity, or character of the condition worsens significantly or unexpectedly during the study.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200" dirty="0" smtClean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1984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Scenario 1 Answer:  Check off “ELIGIBLE but non-consenting”.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Reminder:  The requirement for insurance </a:t>
            </a:r>
            <a:r>
              <a:rPr lang="en-US" baseline="0" dirty="0" smtClean="0"/>
              <a:t>pre-authorization </a:t>
            </a:r>
            <a:r>
              <a:rPr lang="en-US" baseline="0" dirty="0" smtClean="0"/>
              <a:t>remains an important part of the protocol and must be completed prior to randomization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27888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Book Antiqua" panose="02040602050305030304" pitchFamily="18" charset="0"/>
              </a:rPr>
              <a:t>Any </a:t>
            </a:r>
            <a:r>
              <a:rPr lang="en-US" dirty="0" smtClean="0">
                <a:latin typeface="Book Antiqua" panose="02040602050305030304" pitchFamily="18" charset="0"/>
              </a:rPr>
              <a:t>serious adverse effect on health or safety, or any life-threatening problem or death </a:t>
            </a:r>
            <a:r>
              <a:rPr lang="en-US" b="1" dirty="0" smtClean="0">
                <a:latin typeface="Book Antiqua" panose="02040602050305030304" pitchFamily="18" charset="0"/>
              </a:rPr>
              <a:t>caused by, or associated with, a device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b="1" dirty="0" smtClean="0">
              <a:latin typeface="Book Antiqua" panose="0204060205030503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It is for this reason for</a:t>
            </a:r>
            <a:r>
              <a:rPr lang="en-US" baseline="0" dirty="0" smtClean="0"/>
              <a:t> compliance with device reporting guidelines. UDI # is required for reporting and must be source verified by the CCC to ensure the sponsor master accountability log is correct.</a:t>
            </a:r>
            <a:endParaRPr lang="en-US" dirty="0" smtClean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27D373B-9BD8-4CD8-A095-8F938CB8099E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69399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Again</a:t>
            </a:r>
            <a:r>
              <a:rPr lang="en-US" dirty="0" smtClean="0"/>
              <a:t>,</a:t>
            </a:r>
            <a:r>
              <a:rPr lang="en-US" baseline="0" dirty="0" smtClean="0"/>
              <a:t> some confusion about unexpected and relatedness alone classifying event as UP.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6707566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822232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41381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86525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71445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2265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aseline="0" dirty="0" smtClean="0"/>
              <a:t>Scenario 1 Answer:  Check off “ELIGIBLE but non-consenting”.</a:t>
            </a:r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493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 2 Answer:  Check off Exclusion criterion</a:t>
            </a:r>
            <a:r>
              <a:rPr lang="en-US" baseline="0" dirty="0" smtClean="0"/>
              <a:t> #4 “Previous stent placemen…”.</a:t>
            </a:r>
          </a:p>
          <a:p>
            <a:endParaRPr lang="en-US" baseline="0" dirty="0" smtClean="0"/>
          </a:p>
          <a:p>
            <a:r>
              <a:rPr lang="en-US" baseline="0" dirty="0" smtClean="0"/>
              <a:t>Reminder:  Coordinators </a:t>
            </a:r>
            <a:r>
              <a:rPr lang="en-US" baseline="0" dirty="0" smtClean="0"/>
              <a:t>should be reporting </a:t>
            </a:r>
            <a:r>
              <a:rPr lang="en-US" baseline="0" dirty="0" smtClean="0"/>
              <a:t>all </a:t>
            </a:r>
            <a:r>
              <a:rPr lang="en-US" baseline="0" dirty="0" smtClean="0"/>
              <a:t>pre-screening </a:t>
            </a:r>
            <a:r>
              <a:rPr lang="en-US" baseline="0" dirty="0" smtClean="0"/>
              <a:t>efforts including EMR searches.  </a:t>
            </a:r>
            <a:r>
              <a:rPr lang="en-US" baseline="0" dirty="0" smtClean="0"/>
              <a:t>Some teams are reporting use of EMR screening </a:t>
            </a:r>
            <a:r>
              <a:rPr lang="en-US" baseline="0" dirty="0" smtClean="0"/>
              <a:t>tools during coordinator calls, </a:t>
            </a:r>
            <a:r>
              <a:rPr lang="en-US" baseline="0" dirty="0" smtClean="0"/>
              <a:t>but we are still seeing “0” pre-screenings on the monthly logs.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95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Scenario 2 Answer:  Check off Exclusion criterion</a:t>
            </a:r>
            <a:r>
              <a:rPr lang="en-US" baseline="0" dirty="0" smtClean="0"/>
              <a:t> #4 “Previous stent placemen…”.</a:t>
            </a:r>
          </a:p>
          <a:p>
            <a:endParaRPr lang="en-US" baseline="0" dirty="0" smtClean="0"/>
          </a:p>
          <a:p>
            <a:endParaRPr lang="en-US" baseline="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035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Scenario 3 Answer:  Check off “ELIGIBLE but non-consenting”.</a:t>
            </a:r>
          </a:p>
          <a:p>
            <a:endParaRPr lang="en-US" dirty="0" smtClean="0"/>
          </a:p>
          <a:p>
            <a:r>
              <a:rPr lang="en-US" dirty="0" smtClean="0"/>
              <a:t>Consideration: I</a:t>
            </a:r>
            <a:r>
              <a:rPr lang="en-US" baseline="0" dirty="0" smtClean="0"/>
              <a:t>t </a:t>
            </a:r>
            <a:r>
              <a:rPr lang="en-US" baseline="0" dirty="0" smtClean="0"/>
              <a:t>is especially important to </a:t>
            </a:r>
            <a:r>
              <a:rPr lang="en-US" baseline="0" dirty="0" smtClean="0"/>
              <a:t>reports </a:t>
            </a:r>
            <a:r>
              <a:rPr lang="en-US" baseline="0" dirty="0" smtClean="0"/>
              <a:t>patients that are non-consenting </a:t>
            </a:r>
            <a:r>
              <a:rPr lang="en-US" baseline="0" dirty="0" smtClean="0"/>
              <a:t>due to refusals to be randomized </a:t>
            </a:r>
            <a:r>
              <a:rPr lang="en-US" baseline="0" dirty="0" smtClean="0"/>
              <a:t>either because they want insist on moving forward with stenting or they are afraid of the procedure. Again, we are seeing “0” patient pre-screening on the monthly log but hearing from site investigators that patients are refusing to be randomized.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5252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Scenario 3 Answer:  Check off “ELIGIBLE but non-consenting”.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34DC86F-000C-43DF-906B-59A3D7E0EA45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462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438F9E-E690-4F55-8916-3E9A087743B7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488BF0-C81D-47F0-90A6-2691BBD30FA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22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54B2A6-EA21-4598-AE56-F136AAB27E23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4DB897-0519-4226-AF0C-62E9FA86D4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63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460832-573E-4D08-8C79-C8EC0D59B830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99D453-940D-417C-A159-D1DD19FDC380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2073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47067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39733" y="1600201"/>
            <a:ext cx="4047067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CBE37-A669-42A6-8E39-F9521041F879}" type="datetime1">
              <a:rPr lang="en-US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646E8-6CDE-429A-9464-E1F959A132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7604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D68EA34-E595-4A30-82AF-2F1CEDC97660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D73D-2C95-4695-8F59-F8546851ACF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306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59F56B-4DC0-4B74-B403-4FB05BB08F5D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3D37B5-E51A-4951-BB6E-817ED5879C0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13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A3DF12-7B81-4A0D-9369-F02A6C9FFF0E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79CE6B-E708-4176-B274-4E1A618922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155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82E1E8B-339C-4D1E-B957-6F677AAEB432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E1FD99-4F64-4291-897C-7D1B2450EE0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21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07AF02-71B8-4861-B845-395F92B0D1C9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56EEFB-D6D5-4337-9C55-8A5DB6471A2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5590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60ACCD3-8C07-4856-BC6D-BB4AC78A58B3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4257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62F9B38F-3BC9-4410-AA1B-5575157B1418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76E3511E-23CC-4EC5-BCB8-F0ED6A1E8E55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9C679B-D622-4529-B863-DEE04086199B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53E4AE-1A2F-486D-9B7E-24B5F9317D3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22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D8C41E02-F18F-40E3-BDB9-1C5346C60215}" type="datetime1">
              <a:rPr lang="en-US" smtClean="0"/>
              <a:pPr>
                <a:defRPr/>
              </a:pPr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21C16AB-4947-4786-8401-B3838944D30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264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3" r:id="rId1"/>
    <p:sldLayoutId id="2147484604" r:id="rId2"/>
    <p:sldLayoutId id="2147484605" r:id="rId3"/>
    <p:sldLayoutId id="2147484606" r:id="rId4"/>
    <p:sldLayoutId id="2147484607" r:id="rId5"/>
    <p:sldLayoutId id="2147484608" r:id="rId6"/>
    <p:sldLayoutId id="2147484609" r:id="rId7"/>
    <p:sldLayoutId id="2147484610" r:id="rId8"/>
    <p:sldLayoutId id="2147484611" r:id="rId9"/>
    <p:sldLayoutId id="2147484612" r:id="rId10"/>
    <p:sldLayoutId id="2147484613" r:id="rId11"/>
    <p:sldLayoutId id="2147484614" r:id="rId12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bloodclotstudy.wustl.ed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png"/><Relationship Id="rId4" Type="http://schemas.openxmlformats.org/officeDocument/2006/relationships/image" Target="../media/image20.gi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668428" y="770413"/>
            <a:ext cx="5083743" cy="665924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en-US" sz="3200" u="sng" dirty="0" smtClean="0">
                <a:latin typeface="Book Antiqua" panose="02040602050305030304" pitchFamily="18" charset="0"/>
              </a:rPr>
              <a:t>The C-TRACT Trial	</a:t>
            </a:r>
            <a:endParaRPr lang="en-US" sz="3200" dirty="0">
              <a:latin typeface="Book Antiqua" panose="02040602050305030304" pitchFamily="18" charset="0"/>
            </a:endParaRPr>
          </a:p>
        </p:txBody>
      </p:sp>
      <p:sp>
        <p:nvSpPr>
          <p:cNvPr id="9219" name="Subtitle 2"/>
          <p:cNvSpPr>
            <a:spLocks noGrp="1"/>
          </p:cNvSpPr>
          <p:nvPr>
            <p:ph type="subTitle" idx="4294967295"/>
          </p:nvPr>
        </p:nvSpPr>
        <p:spPr>
          <a:xfrm>
            <a:off x="3745497" y="1460958"/>
            <a:ext cx="4865104" cy="692465"/>
          </a:xfrm>
        </p:spPr>
        <p:txBody>
          <a:bodyPr>
            <a:normAutofit/>
          </a:bodyPr>
          <a:lstStyle/>
          <a:p>
            <a:r>
              <a:rPr lang="en-US" altLang="en-US" dirty="0" smtClean="0">
                <a:latin typeface="Book Antiqua" panose="02040602050305030304" pitchFamily="18" charset="0"/>
              </a:rPr>
              <a:t>Chronic Venous Thrombosis:  Relief with Adjunctive Catheter Directed Therapy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3" y="838200"/>
            <a:ext cx="3124200" cy="48687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425344" y="6459786"/>
            <a:ext cx="984019" cy="365125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1</a:t>
            </a:r>
            <a:endParaRPr lang="en-US" b="1" dirty="0"/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809999" y="2743200"/>
            <a:ext cx="4974423" cy="28194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/>
            <a:endParaRPr lang="en-US" altLang="en-US" sz="2800" dirty="0" smtClean="0">
              <a:latin typeface="Book Antiqua" panose="0204060205030503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70529" y="2743200"/>
            <a:ext cx="4974423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Coordinator Session:  </a:t>
            </a:r>
          </a:p>
          <a:p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Screening </a:t>
            </a:r>
            <a:r>
              <a:rPr lang="en-US" sz="24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Efforts, Managing </a:t>
            </a: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Study </a:t>
            </a:r>
            <a:r>
              <a:rPr lang="en-US" sz="24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Data &amp; </a:t>
            </a:r>
            <a:r>
              <a:rPr lang="en-US" sz="2400" dirty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Outcome </a:t>
            </a:r>
            <a:r>
              <a:rPr lang="en-US" sz="2400" dirty="0" smtClean="0">
                <a:latin typeface="Book Antiqua" panose="0204060205030503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09998" y="4563705"/>
            <a:ext cx="52874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Book Antiqua" panose="02040602050305030304" pitchFamily="18" charset="0"/>
              </a:rPr>
              <a:t>Discussion Leaders: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Book Antiqua" panose="02040602050305030304" pitchFamily="18" charset="0"/>
              </a:rPr>
              <a:t>Angela Oliver, RN BSN MS, C-TRACT Trial Manager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latin typeface="Book Antiqua" panose="02040602050305030304" pitchFamily="18" charset="0"/>
              </a:rPr>
              <a:t>Marc </a:t>
            </a:r>
            <a:r>
              <a:rPr lang="en-US" sz="1600" dirty="0">
                <a:latin typeface="Book Antiqua" panose="02040602050305030304" pitchFamily="18" charset="0"/>
              </a:rPr>
              <a:t>Filion, MSc, CCRP, DCC Project </a:t>
            </a:r>
            <a:r>
              <a:rPr lang="en-US" sz="1600" dirty="0" smtClean="0">
                <a:latin typeface="Book Antiqua" panose="02040602050305030304" pitchFamily="18" charset="0"/>
              </a:rPr>
              <a:t>Manager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664323" cy="303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43037"/>
            <a:ext cx="8664323" cy="22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10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228600"/>
            <a:ext cx="9144000" cy="1091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Pre-Screening/Screening Log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Reporting Scenarios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66500"/>
            <a:ext cx="7620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latin typeface="Book Antiqua" panose="02040602050305030304" pitchFamily="18" charset="0"/>
              </a:rPr>
              <a:t>Scenario 4:</a:t>
            </a:r>
          </a:p>
          <a:p>
            <a:endParaRPr lang="en-US" u="sng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A potential patient presented to clinic with history of chronic DVT and current leg symptoms.  CT </a:t>
            </a:r>
            <a:r>
              <a:rPr lang="en-US" dirty="0" err="1" smtClean="0">
                <a:latin typeface="Book Antiqua" panose="02040602050305030304" pitchFamily="18" charset="0"/>
              </a:rPr>
              <a:t>venogram</a:t>
            </a:r>
            <a:r>
              <a:rPr lang="en-US" dirty="0" smtClean="0">
                <a:latin typeface="Book Antiqua" panose="02040602050305030304" pitchFamily="18" charset="0"/>
              </a:rPr>
              <a:t> does not support a finding of iliac vein obstruction.</a:t>
            </a:r>
          </a:p>
          <a:p>
            <a:endParaRPr lang="en-US" u="sng" dirty="0" smtClean="0">
              <a:latin typeface="Book Antiqua" panose="02040602050305030304" pitchFamily="18" charset="0"/>
            </a:endParaRPr>
          </a:p>
          <a:p>
            <a:endParaRPr lang="en-US" u="sng" dirty="0" smtClean="0">
              <a:latin typeface="Book Antiqua" panose="0204060205030503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976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664323" cy="303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43037"/>
            <a:ext cx="8664323" cy="22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99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228600"/>
            <a:ext cx="9144000" cy="1091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Pre-Screening/Screening Log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Reporting Scenarios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766500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Scenario 5:</a:t>
            </a:r>
            <a:endParaRPr lang="en-US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An established patient with chronic DVT and moderate PTS including venous ulcer returned to clinic for a follow-up visit. The treating physician indicated any additional imaging to rule out iliac vein obstruction was not considered standard of care.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657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664323" cy="303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43037"/>
            <a:ext cx="8664323" cy="22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42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Consent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455" y="1524000"/>
            <a:ext cx="7162800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ook Antiqua" panose="02040602050305030304" pitchFamily="18" charset="0"/>
              </a:rPr>
              <a:t>Confirm </a:t>
            </a:r>
            <a:r>
              <a:rPr lang="en-US" sz="2000" dirty="0">
                <a:latin typeface="Book Antiqua" panose="02040602050305030304" pitchFamily="18" charset="0"/>
              </a:rPr>
              <a:t>all </a:t>
            </a:r>
            <a:r>
              <a:rPr lang="en-US" sz="2000" dirty="0" smtClean="0">
                <a:latin typeface="Book Antiqua" panose="02040602050305030304" pitchFamily="18" charset="0"/>
              </a:rPr>
              <a:t>Inclusion and Exclusion Criteria </a:t>
            </a:r>
            <a:r>
              <a:rPr lang="en-US" sz="2000" dirty="0">
                <a:latin typeface="Book Antiqua" panose="02040602050305030304" pitchFamily="18" charset="0"/>
              </a:rPr>
              <a:t>prior to </a:t>
            </a:r>
            <a:r>
              <a:rPr lang="en-US" sz="2000" dirty="0" smtClean="0">
                <a:latin typeface="Book Antiqua" panose="02040602050305030304" pitchFamily="18" charset="0"/>
              </a:rPr>
              <a:t>consent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ook Antiqua" panose="02040602050305030304" pitchFamily="18" charset="0"/>
              </a:rPr>
              <a:t>Consent </a:t>
            </a:r>
            <a:r>
              <a:rPr lang="en-US" sz="2000" dirty="0">
                <a:latin typeface="Book Antiqua" panose="02040602050305030304" pitchFamily="18" charset="0"/>
              </a:rPr>
              <a:t>date serves as the “anchor point” </a:t>
            </a:r>
            <a:endParaRPr lang="en-US" sz="20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>
                <a:latin typeface="Book Antiqua" panose="02040602050305030304" pitchFamily="18" charset="0"/>
              </a:rPr>
              <a:t>Use </a:t>
            </a:r>
            <a:r>
              <a:rPr lang="en-US" sz="2000" dirty="0" smtClean="0">
                <a:latin typeface="Book Antiqua" panose="02040602050305030304" pitchFamily="18" charset="0"/>
              </a:rPr>
              <a:t>Screening </a:t>
            </a:r>
            <a:r>
              <a:rPr lang="en-US" sz="2000" dirty="0">
                <a:latin typeface="Book Antiqua" panose="02040602050305030304" pitchFamily="18" charset="0"/>
              </a:rPr>
              <a:t>ID to track </a:t>
            </a:r>
            <a:r>
              <a:rPr lang="en-US" sz="2000" dirty="0" smtClean="0">
                <a:latin typeface="Book Antiqua" panose="02040602050305030304" pitchFamily="18" charset="0"/>
              </a:rPr>
              <a:t>patient. Patient </a:t>
            </a:r>
            <a:r>
              <a:rPr lang="en-US" sz="2000" dirty="0">
                <a:latin typeface="Book Antiqua" panose="02040602050305030304" pitchFamily="18" charset="0"/>
              </a:rPr>
              <a:t>is not registered in ORCCID or IRIS at this </a:t>
            </a:r>
            <a:r>
              <a:rPr lang="en-US" sz="2000" dirty="0" smtClean="0">
                <a:latin typeface="Book Antiqua" panose="02040602050305030304" pitchFamily="18" charset="0"/>
              </a:rPr>
              <a:t>time</a:t>
            </a:r>
            <a:endParaRPr lang="en-US" sz="2000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000" dirty="0" smtClean="0">
                <a:latin typeface="Book Antiqua" panose="02040602050305030304" pitchFamily="18" charset="0"/>
              </a:rPr>
              <a:t>After removal of the Run-In period with Protocol 4.6 (8/2/2019), consent can occur as the first task of the Baseline visit.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835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Baseline/Pre-Randomization Visit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447800"/>
            <a:ext cx="7162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Schedule…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Clinician with appropriate experience and study-specific PTS training should conduct the PTS assessment at Baseline visit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Ensure US lab follows C-TRACT compression and reflux protocol (which may differ from standard of care protocols)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VCSS, </a:t>
            </a:r>
            <a:r>
              <a:rPr lang="en-US" dirty="0" err="1" smtClean="0">
                <a:latin typeface="Book Antiqua" panose="02040602050305030304" pitchFamily="18" charset="0"/>
              </a:rPr>
              <a:t>Villalta</a:t>
            </a:r>
            <a:r>
              <a:rPr lang="en-US" dirty="0" smtClean="0">
                <a:latin typeface="Book Antiqua" panose="02040602050305030304" pitchFamily="18" charset="0"/>
              </a:rPr>
              <a:t>, and Clinical Labs must be obtained within 1 week of randomization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Patient does not need to remain at the center for randomization.  Create a plan for randomization and how you will communicate assignment to patient.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Enter and upload the data within 2 week of the completed visit.</a:t>
            </a:r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01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Randomization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" y="1088066"/>
            <a:ext cx="8915400" cy="5007934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2862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Follow-Up Visits - Reminders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1676400"/>
            <a:ext cx="708660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Schedule the follow up visits within the protocol window. Communicate with the CCC if you are having difficulties scheduling a follow-up visit.  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Blinded Clinicians should conduct PTS and Index leg assessments at all post-randomization follow-up visits. 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If the PI or Co-Investigator does not directly participate in the follow-up visit, schedule a time to review the patient’s status, PTS care, and any concerns/questions.  Create a note!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Send patient stipend after every completed follow-up visit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u="sng" dirty="0">
                <a:latin typeface="Book Antiqua" panose="02040602050305030304" pitchFamily="18" charset="0"/>
              </a:rPr>
              <a:t>Retaining the patient is important! </a:t>
            </a:r>
          </a:p>
        </p:txBody>
      </p:sp>
    </p:spTree>
    <p:extLst>
      <p:ext uri="{BB962C8B-B14F-4D97-AF65-F5344CB8AC3E}">
        <p14:creationId xmlns:p14="http://schemas.microsoft.com/office/powerpoint/2010/main" val="399161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366910" y="3013502"/>
            <a:ext cx="44101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Book Antiqua" panose="02040602050305030304" pitchFamily="18" charset="0"/>
              </a:rPr>
              <a:t>STUDY DATA</a:t>
            </a:r>
            <a:endParaRPr lang="en-US" sz="4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026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01342" y="3013502"/>
            <a:ext cx="69413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Book Antiqua" panose="02040602050305030304" pitchFamily="18" charset="0"/>
              </a:rPr>
              <a:t>SCREENING EFFORTS</a:t>
            </a:r>
            <a:endParaRPr lang="en-US" sz="4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06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D73D-2C95-4695-8F59-F8546851ACFA}" type="slidenum">
              <a:rPr lang="en-US" b="1" smtClean="0"/>
              <a:pPr>
                <a:defRPr/>
              </a:pPr>
              <a:t>20</a:t>
            </a:fld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670651" y="1676400"/>
            <a:ext cx="7772400" cy="914400"/>
          </a:xfrm>
        </p:spPr>
        <p:txBody>
          <a:bodyPr>
            <a:normAutofit/>
          </a:bodyPr>
          <a:lstStyle/>
          <a:p>
            <a:pPr>
              <a:spcAft>
                <a:spcPct val="20000"/>
              </a:spcAft>
            </a:pPr>
            <a:r>
              <a:rPr lang="en-US" altLang="en-US" sz="1700" dirty="0">
                <a:latin typeface="Book Antiqua" panose="02040602050305030304" pitchFamily="18" charset="0"/>
                <a:cs typeface="Arial" panose="020B0604020202020204" pitchFamily="34" charset="0"/>
              </a:rPr>
              <a:t>Study data </a:t>
            </a:r>
            <a:r>
              <a:rPr lang="en-US" altLang="en-US" sz="17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is entered </a:t>
            </a:r>
            <a:r>
              <a:rPr lang="en-US" altLang="en-US" sz="1700" dirty="0">
                <a:latin typeface="Book Antiqua" panose="02040602050305030304" pitchFamily="18" charset="0"/>
                <a:cs typeface="Arial" panose="020B0604020202020204" pitchFamily="34" charset="0"/>
              </a:rPr>
              <a:t>via DCC’s web-based remote data capture system:</a:t>
            </a:r>
          </a:p>
          <a:p>
            <a:pPr marL="0" indent="0" algn="ctr">
              <a:spcAft>
                <a:spcPct val="20000"/>
              </a:spcAft>
              <a:buNone/>
            </a:pPr>
            <a:r>
              <a:rPr lang="en-US" altLang="en-US" sz="1800" b="1" dirty="0">
                <a:latin typeface="Book Antiqua" panose="02040602050305030304" pitchFamily="18" charset="0"/>
                <a:cs typeface="Arial" panose="020B0604020202020204" pitchFamily="34" charset="0"/>
              </a:rPr>
              <a:t>ORCCID: </a:t>
            </a:r>
            <a:r>
              <a:rPr lang="en-US" altLang="en-US" sz="1800" b="1" u="sng" dirty="0">
                <a:latin typeface="Book Antiqua" panose="02040602050305030304" pitchFamily="18" charset="0"/>
                <a:cs typeface="Arial" panose="020B0604020202020204" pitchFamily="34" charset="0"/>
              </a:rPr>
              <a:t>O</a:t>
            </a:r>
            <a:r>
              <a:rPr lang="en-US" altLang="en-US" sz="1800" b="1" dirty="0">
                <a:latin typeface="Book Antiqua" panose="02040602050305030304" pitchFamily="18" charset="0"/>
                <a:cs typeface="Arial" panose="020B0604020202020204" pitchFamily="34" charset="0"/>
              </a:rPr>
              <a:t>nline </a:t>
            </a:r>
            <a:r>
              <a:rPr lang="en-US" altLang="en-US" sz="1800" b="1" u="sng" dirty="0">
                <a:latin typeface="Book Antiqua" panose="02040602050305030304" pitchFamily="18" charset="0"/>
                <a:cs typeface="Arial" panose="020B0604020202020204" pitchFamily="34" charset="0"/>
              </a:rPr>
              <a:t>R</a:t>
            </a:r>
            <a:r>
              <a:rPr lang="en-US" altLang="en-US" sz="1800" b="1" dirty="0">
                <a:latin typeface="Book Antiqua" panose="02040602050305030304" pitchFamily="18" charset="0"/>
                <a:cs typeface="Arial" panose="020B0604020202020204" pitchFamily="34" charset="0"/>
              </a:rPr>
              <a:t>emote </a:t>
            </a:r>
            <a:r>
              <a:rPr lang="en-US" altLang="en-US" sz="1800" b="1" u="sng" dirty="0">
                <a:latin typeface="Book Antiqua" panose="02040602050305030304" pitchFamily="18" charset="0"/>
                <a:cs typeface="Arial" panose="020B0604020202020204" pitchFamily="34" charset="0"/>
              </a:rPr>
              <a:t>C</a:t>
            </a:r>
            <a:r>
              <a:rPr lang="en-US" altLang="en-US" sz="1800" b="1" dirty="0">
                <a:latin typeface="Book Antiqua" panose="02040602050305030304" pitchFamily="18" charset="0"/>
                <a:cs typeface="Arial" panose="020B0604020202020204" pitchFamily="34" charset="0"/>
              </a:rPr>
              <a:t>ollection of </a:t>
            </a:r>
            <a:r>
              <a:rPr lang="en-US" altLang="en-US" sz="1800" b="1" u="sng" dirty="0">
                <a:latin typeface="Book Antiqua" panose="02040602050305030304" pitchFamily="18" charset="0"/>
                <a:cs typeface="Arial" panose="020B0604020202020204" pitchFamily="34" charset="0"/>
              </a:rPr>
              <a:t>C</a:t>
            </a:r>
            <a:r>
              <a:rPr lang="en-US" altLang="en-US" sz="1800" b="1" dirty="0">
                <a:latin typeface="Book Antiqua" panose="02040602050305030304" pitchFamily="18" charset="0"/>
                <a:cs typeface="Arial" panose="020B0604020202020204" pitchFamily="34" charset="0"/>
              </a:rPr>
              <a:t>linical </a:t>
            </a:r>
            <a:r>
              <a:rPr lang="en-US" altLang="en-US" sz="1800" b="1" u="sng" dirty="0">
                <a:latin typeface="Book Antiqua" panose="02040602050305030304" pitchFamily="18" charset="0"/>
                <a:cs typeface="Arial" panose="020B0604020202020204" pitchFamily="34" charset="0"/>
              </a:rPr>
              <a:t>I</a:t>
            </a:r>
            <a:r>
              <a:rPr lang="en-US" altLang="en-US" sz="1800" b="1" dirty="0">
                <a:latin typeface="Book Antiqua" panose="02040602050305030304" pitchFamily="18" charset="0"/>
                <a:cs typeface="Arial" panose="020B0604020202020204" pitchFamily="34" charset="0"/>
              </a:rPr>
              <a:t>nformation and </a:t>
            </a:r>
            <a:r>
              <a:rPr lang="en-US" altLang="en-US" sz="1800" b="1" u="sng" dirty="0">
                <a:latin typeface="Book Antiqua" panose="02040602050305030304" pitchFamily="18" charset="0"/>
                <a:cs typeface="Arial" panose="020B0604020202020204" pitchFamily="34" charset="0"/>
              </a:rPr>
              <a:t>D</a:t>
            </a:r>
            <a:r>
              <a:rPr lang="en-US" altLang="en-US" sz="1800" b="1" dirty="0">
                <a:latin typeface="Book Antiqua" panose="02040602050305030304" pitchFamily="18" charset="0"/>
                <a:cs typeface="Arial" panose="020B0604020202020204" pitchFamily="34" charset="0"/>
              </a:rPr>
              <a:t>ata</a:t>
            </a:r>
          </a:p>
          <a:p>
            <a:endParaRPr lang="en-US" dirty="0"/>
          </a:p>
        </p:txBody>
      </p:sp>
      <p:sp>
        <p:nvSpPr>
          <p:cNvPr id="5" name="Title 2"/>
          <p:cNvSpPr txBox="1">
            <a:spLocks noGrp="1"/>
          </p:cNvSpPr>
          <p:nvPr>
            <p:ph type="title" idx="4294967295"/>
          </p:nvPr>
        </p:nvSpPr>
        <p:spPr>
          <a:xfrm>
            <a:off x="865563" y="381000"/>
            <a:ext cx="75438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Study Data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895600"/>
            <a:ext cx="3883025" cy="2992465"/>
          </a:xfrm>
          <a:prstGeom prst="rect">
            <a:avLst/>
          </a:prstGeom>
          <a:noFill/>
          <a:ln w="9525">
            <a:solidFill>
              <a:srgbClr val="058AB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7115" y="3048000"/>
            <a:ext cx="33528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Book Antiqua" panose="02040602050305030304" pitchFamily="18" charset="0"/>
                <a:cs typeface="Arial" panose="020B0604020202020204" pitchFamily="34" charset="0"/>
              </a:rPr>
              <a:t>ORCCID training and system </a:t>
            </a:r>
            <a:r>
              <a:rPr lang="en-US" altLang="en-US" sz="14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is accessed </a:t>
            </a:r>
            <a:r>
              <a:rPr lang="en-US" altLang="en-US" sz="1400" dirty="0">
                <a:latin typeface="Book Antiqua" panose="02040602050305030304" pitchFamily="18" charset="0"/>
                <a:cs typeface="Arial" panose="020B0604020202020204" pitchFamily="34" charset="0"/>
              </a:rPr>
              <a:t>online by </a:t>
            </a:r>
            <a:r>
              <a:rPr lang="en-US" altLang="en-US" sz="1400" dirty="0">
                <a:latin typeface="Book Antiqua" panose="02040602050305030304" pitchFamily="18" charset="0"/>
              </a:rPr>
              <a:t>selecting the direct link on the C-TRACT study </a:t>
            </a:r>
            <a:r>
              <a:rPr lang="en-US" altLang="en-US" sz="1400" dirty="0" smtClean="0">
                <a:latin typeface="Book Antiqua" panose="02040602050305030304" pitchFamily="18" charset="0"/>
              </a:rPr>
              <a:t>website: </a:t>
            </a:r>
            <a:r>
              <a:rPr lang="en-US" altLang="en-US" sz="1400" dirty="0">
                <a:latin typeface="Book Antiqua" panose="02040602050305030304" pitchFamily="18" charset="0"/>
              </a:rPr>
              <a:t>(</a:t>
            </a:r>
            <a:r>
              <a:rPr lang="en-US" altLang="en-US" sz="1400" dirty="0">
                <a:latin typeface="Book Antiqua" panose="02040602050305030304" pitchFamily="18" charset="0"/>
                <a:hlinkClick r:id="rId4"/>
              </a:rPr>
              <a:t>www.bloodclotstudy.wustl.edu</a:t>
            </a:r>
            <a:r>
              <a:rPr lang="en-US" altLang="en-US" sz="1400" dirty="0">
                <a:latin typeface="Book Antiqua" panose="02040602050305030304" pitchFamily="18" charset="0"/>
              </a:rPr>
              <a:t>) – Researcher Portal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1400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4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Data </a:t>
            </a:r>
            <a:r>
              <a:rPr lang="en-US" altLang="en-US" sz="1400" dirty="0">
                <a:latin typeface="Book Antiqua" panose="02040602050305030304" pitchFamily="18" charset="0"/>
                <a:cs typeface="Arial" panose="020B0604020202020204" pitchFamily="34" charset="0"/>
              </a:rPr>
              <a:t>queries generated and managed in </a:t>
            </a:r>
            <a:r>
              <a:rPr lang="en-US" altLang="en-US" sz="1400" dirty="0" smtClean="0">
                <a:latin typeface="Book Antiqua" panose="02040602050305030304" pitchFamily="18" charset="0"/>
                <a:cs typeface="Arial" panose="020B0604020202020204" pitchFamily="34" charset="0"/>
              </a:rPr>
              <a:t>ORCCID</a:t>
            </a: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endParaRPr lang="en-US" altLang="en-US" sz="1400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85750" indent="-285750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altLang="en-US" sz="1400" dirty="0">
                <a:latin typeface="Book Antiqua" panose="02040602050305030304" pitchFamily="18" charset="0"/>
                <a:cs typeface="Arial" panose="020B0604020202020204" pitchFamily="34" charset="0"/>
              </a:rPr>
              <a:t>After data review/verification by the DCC – QI sign-off required in ORCCID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11225" y="1143000"/>
            <a:ext cx="731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0264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b="1" smtClean="0"/>
              <a:pPr>
                <a:defRPr/>
              </a:pPr>
              <a:t>21</a:t>
            </a:fld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57" y="2170230"/>
            <a:ext cx="7875963" cy="3999809"/>
          </a:xfrm>
          <a:prstGeom prst="rect">
            <a:avLst/>
          </a:prstGeom>
          <a:ln>
            <a:solidFill>
              <a:srgbClr val="058AB3"/>
            </a:solidFill>
          </a:ln>
        </p:spPr>
      </p:pic>
      <p:sp>
        <p:nvSpPr>
          <p:cNvPr id="4" name="Title 2"/>
          <p:cNvSpPr txBox="1">
            <a:spLocks/>
          </p:cNvSpPr>
          <p:nvPr/>
        </p:nvSpPr>
        <p:spPr>
          <a:xfrm>
            <a:off x="801278" y="3048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Study Data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1066800"/>
            <a:ext cx="7924800" cy="951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0700" indent="-285750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Database modules </a:t>
            </a:r>
            <a:r>
              <a:rPr lang="en-US" altLang="en-US" dirty="0" smtClean="0">
                <a:latin typeface="Book Antiqua" panose="02040602050305030304" pitchFamily="18" charset="0"/>
                <a:cs typeface="Arial" panose="020B0604020202020204" pitchFamily="34" charset="0"/>
              </a:rPr>
              <a:t>are </a:t>
            </a: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pre-populated for each study visit</a:t>
            </a:r>
          </a:p>
          <a:p>
            <a:pPr marL="520700" indent="-285750">
              <a:lnSpc>
                <a:spcPct val="90000"/>
              </a:lnSpc>
              <a:spcAft>
                <a:spcPct val="20000"/>
              </a:spcAft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altLang="en-US" dirty="0">
                <a:latin typeface="Book Antiqua" panose="02040602050305030304" pitchFamily="18" charset="0"/>
                <a:cs typeface="Arial" panose="020B0604020202020204" pitchFamily="34" charset="0"/>
              </a:rPr>
              <a:t>Required source documents are specified at each study visit</a:t>
            </a:r>
            <a:r>
              <a:rPr lang="en-US" altLang="en-US" dirty="0">
                <a:latin typeface="Book Antiqua" panose="02040602050305030304" pitchFamily="18" charset="0"/>
              </a:rPr>
              <a:t> </a:t>
            </a:r>
            <a:endParaRPr lang="en-US" altLang="en-US" dirty="0" smtClean="0">
              <a:latin typeface="Book Antiqua" panose="02040602050305030304" pitchFamily="18" charset="0"/>
            </a:endParaRPr>
          </a:p>
          <a:p>
            <a:pPr marL="234950" algn="ctr">
              <a:lnSpc>
                <a:spcPct val="90000"/>
              </a:lnSpc>
              <a:spcAft>
                <a:spcPct val="20000"/>
              </a:spcAft>
              <a:buClr>
                <a:schemeClr val="bg2"/>
              </a:buClr>
            </a:pPr>
            <a:r>
              <a:rPr lang="en-US" altLang="en-US" i="1" dirty="0" smtClean="0">
                <a:latin typeface="Book Antiqua" panose="02040602050305030304" pitchFamily="18" charset="0"/>
              </a:rPr>
              <a:t>Site teams should enter data and upload source within 2 weeks of the subject visit</a:t>
            </a:r>
            <a:endParaRPr lang="en-US" altLang="en-US" i="1" dirty="0">
              <a:latin typeface="Book Antiqua" panose="02040602050305030304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915578" y="928036"/>
            <a:ext cx="731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58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b="1" smtClean="0"/>
              <a:pPr>
                <a:defRPr/>
              </a:pPr>
              <a:t>22</a:t>
            </a:fld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533400" y="1614224"/>
            <a:ext cx="83058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Source documents are specified at each study visit or event and are uploaded directly into ORCCID – </a:t>
            </a:r>
            <a:r>
              <a:rPr lang="en-US" sz="1600" i="1" u="sng" dirty="0">
                <a:latin typeface="Book Antiqua" panose="02040602050305030304" pitchFamily="18" charset="0"/>
                <a:cs typeface="Arial" panose="020B0604020202020204" pitchFamily="34" charset="0"/>
              </a:rPr>
              <a:t>NO</a:t>
            </a:r>
            <a:r>
              <a:rPr lang="en-US" sz="1600" i="1" dirty="0">
                <a:latin typeface="Book Antiqua" panose="02040602050305030304" pitchFamily="18" charset="0"/>
                <a:cs typeface="Arial" panose="020B0604020202020204" pitchFamily="34" charset="0"/>
              </a:rPr>
              <a:t> paper source sent to the DCC</a:t>
            </a:r>
          </a:p>
          <a:p>
            <a:pPr eaLnBrk="1" hangingPunct="1">
              <a:buClr>
                <a:srgbClr val="C00000"/>
              </a:buClr>
              <a:buSzTx/>
              <a:defRPr/>
            </a:pPr>
            <a:r>
              <a:rPr lang="en-US" dirty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Must be labeled with at least the following information: </a:t>
            </a:r>
          </a:p>
          <a:p>
            <a:pPr marL="742950" lvl="1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Study Acronym (C-TRACT) </a:t>
            </a:r>
          </a:p>
          <a:p>
            <a:pPr marL="742950" lvl="1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Subject ID Number (e.g., 4034-001) </a:t>
            </a:r>
          </a:p>
          <a:p>
            <a:pPr marL="742950" lvl="1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Arial" panose="020B0604020202020204" pitchFamily="34" charset="0"/>
              <a:buChar char="•"/>
              <a:defRPr/>
            </a:pP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Study Visit (e.g., Baseline, 6-month Follow-up ,etc.) </a:t>
            </a:r>
          </a:p>
          <a:p>
            <a:pPr marL="393700" lvl="1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defRPr/>
            </a:pPr>
            <a:r>
              <a:rPr lang="en-US" sz="1600" i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****Please use the source document labels provided by the CCC.</a:t>
            </a:r>
            <a:endParaRPr lang="en-US" sz="1600" i="1" dirty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marL="285750" indent="-285750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buFont typeface="Wingdings" panose="05000000000000000000" pitchFamily="2" charset="2"/>
              <a:buChar char="§"/>
              <a:defRPr/>
            </a:pPr>
            <a:r>
              <a:rPr lang="en-US" sz="1600" dirty="0">
                <a:latin typeface="Book Antiqua" panose="02040602050305030304" pitchFamily="18" charset="0"/>
                <a:cs typeface="Arial" panose="020B0604020202020204" pitchFamily="34" charset="0"/>
              </a:rPr>
              <a:t>All identifying information such as subject name, MRN, etc. must be blinded (de-identified) prior to uploading source to ORCCID</a:t>
            </a:r>
          </a:p>
          <a:p>
            <a:pPr algn="ctr" eaLnBrk="1" hangingPunct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Tx/>
              <a:defRPr/>
            </a:pPr>
            <a:endParaRPr lang="en-US" b="1" dirty="0" smtClean="0">
              <a:latin typeface="Book Antiqua" panose="02040602050305030304" pitchFamily="18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SzTx/>
              <a:defRPr/>
            </a:pPr>
            <a:r>
              <a:rPr lang="en-US" sz="16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Please review </a:t>
            </a:r>
            <a:r>
              <a:rPr lang="en-US" sz="1600" b="1" u="sng" dirty="0" smtClean="0">
                <a:latin typeface="Book Antiqua" panose="02040602050305030304" pitchFamily="18" charset="0"/>
                <a:cs typeface="Arial" panose="020B0604020202020204" pitchFamily="34" charset="0"/>
              </a:rPr>
              <a:t>every</a:t>
            </a:r>
            <a:r>
              <a:rPr lang="en-US" sz="16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Book Antiqua" panose="02040602050305030304" pitchFamily="18" charset="0"/>
                <a:cs typeface="Arial" panose="020B0604020202020204" pitchFamily="34" charset="0"/>
              </a:rPr>
              <a:t>page of </a:t>
            </a:r>
            <a:r>
              <a:rPr lang="en-US" sz="16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the source </a:t>
            </a:r>
            <a:r>
              <a:rPr lang="en-US" sz="1600" b="1" dirty="0">
                <a:latin typeface="Book Antiqua" panose="02040602050305030304" pitchFamily="18" charset="0"/>
                <a:cs typeface="Arial" panose="020B0604020202020204" pitchFamily="34" charset="0"/>
              </a:rPr>
              <a:t>documents </a:t>
            </a:r>
            <a:r>
              <a:rPr lang="en-US" sz="16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prior to ORCCID upload to </a:t>
            </a:r>
            <a:r>
              <a:rPr lang="en-US" sz="1600" b="1" dirty="0">
                <a:latin typeface="Book Antiqua" panose="02040602050305030304" pitchFamily="18" charset="0"/>
                <a:cs typeface="Arial" panose="020B0604020202020204" pitchFamily="34" charset="0"/>
              </a:rPr>
              <a:t>ensure all identifying information has been blinded and that </a:t>
            </a:r>
            <a:r>
              <a:rPr lang="en-US" sz="1600" b="1" u="sng" dirty="0" smtClean="0">
                <a:latin typeface="Book Antiqua" panose="02040602050305030304" pitchFamily="18" charset="0"/>
                <a:cs typeface="Arial" panose="020B0604020202020204" pitchFamily="34" charset="0"/>
              </a:rPr>
              <a:t>each</a:t>
            </a:r>
            <a:r>
              <a:rPr lang="en-US" sz="16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 </a:t>
            </a:r>
            <a:r>
              <a:rPr lang="en-US" sz="1600" b="1" dirty="0">
                <a:latin typeface="Book Antiqua" panose="02040602050305030304" pitchFamily="18" charset="0"/>
                <a:cs typeface="Arial" panose="020B0604020202020204" pitchFamily="34" charset="0"/>
              </a:rPr>
              <a:t>page is </a:t>
            </a:r>
            <a:r>
              <a:rPr lang="en-US" sz="1600" b="1" dirty="0" smtClean="0">
                <a:latin typeface="Book Antiqua" panose="02040602050305030304" pitchFamily="18" charset="0"/>
                <a:cs typeface="Arial" panose="020B0604020202020204" pitchFamily="34" charset="0"/>
              </a:rPr>
              <a:t>labeled.</a:t>
            </a:r>
            <a:endParaRPr lang="en-US" sz="1600" b="1" dirty="0">
              <a:latin typeface="Book Antiqua" panose="02040602050305030304" pitchFamily="18" charset="0"/>
              <a:cs typeface="Arial" panose="020B0604020202020204" pitchFamily="34" charset="0"/>
            </a:endParaRPr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85800" y="603457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Source Documents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990600" y="1295400"/>
            <a:ext cx="731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30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b="1" smtClean="0"/>
              <a:pPr>
                <a:defRPr/>
              </a:pPr>
              <a:t>23</a:t>
            </a:fld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01278" y="3048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ORCCID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20591"/>
            <a:ext cx="8991600" cy="501681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2792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b="1" smtClean="0"/>
              <a:pPr>
                <a:defRPr/>
              </a:pPr>
              <a:t>24</a:t>
            </a:fld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01278" y="3048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ORCCID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1035"/>
            <a:ext cx="8991600" cy="499593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1074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b="1" smtClean="0"/>
              <a:pPr>
                <a:defRPr/>
              </a:pPr>
              <a:t>25</a:t>
            </a:fld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01278" y="3048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ORCCID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" y="943697"/>
            <a:ext cx="8953500" cy="497060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53873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b="1" smtClean="0"/>
              <a:pPr>
                <a:defRPr/>
              </a:pPr>
              <a:t>26</a:t>
            </a:fld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01278" y="3048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ORCCID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26545"/>
            <a:ext cx="8991600" cy="500491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287622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b="1" smtClean="0"/>
              <a:pPr>
                <a:defRPr/>
              </a:pPr>
              <a:t>27</a:t>
            </a:fld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01278" y="3048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ORCCID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33121"/>
            <a:ext cx="8991600" cy="4991759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222438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b="1" smtClean="0"/>
              <a:pPr>
                <a:defRPr/>
              </a:pPr>
              <a:t>28</a:t>
            </a:fld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01278" y="3048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ORCCID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11" y="947525"/>
            <a:ext cx="8987979" cy="496295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17757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b="1" smtClean="0"/>
              <a:pPr>
                <a:defRPr/>
              </a:pPr>
              <a:t>29</a:t>
            </a:fld>
            <a:endParaRPr lang="en-US" b="1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801278" y="304800"/>
            <a:ext cx="7543800" cy="609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ORCCID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" y="946017"/>
            <a:ext cx="8982713" cy="4965966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0666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9D73D-2C95-4695-8F59-F8546851ACFA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225" y="1676400"/>
            <a:ext cx="7531826" cy="434340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9600" dirty="0" smtClean="0">
                <a:latin typeface="Book Antiqua" panose="02040602050305030304" pitchFamily="18" charset="0"/>
              </a:rPr>
              <a:t>The </a:t>
            </a:r>
            <a:r>
              <a:rPr lang="en-US" sz="9600" dirty="0">
                <a:latin typeface="Book Antiqua" panose="02040602050305030304" pitchFamily="18" charset="0"/>
              </a:rPr>
              <a:t>Pre-Screening/Screening Log serves as a tracking document to capture site efforts to identify potential patients with a clinical history of chronic DVT and current symptoms of PTS, but who are not randomized due to factors such as: </a:t>
            </a:r>
            <a:endParaRPr lang="en-US" sz="9600" dirty="0" smtClean="0">
              <a:latin typeface="Book Antiqua" panose="02040602050305030304" pitchFamily="18" charset="0"/>
            </a:endParaRPr>
          </a:p>
          <a:p>
            <a:endParaRPr lang="en-US" sz="9600" dirty="0">
              <a:latin typeface="Book Antiqua" panose="02040602050305030304" pitchFamily="18" charset="0"/>
            </a:endParaRPr>
          </a:p>
          <a:p>
            <a:pPr lvl="1"/>
            <a:r>
              <a:rPr lang="en-US" sz="9400" dirty="0" smtClean="0">
                <a:latin typeface="Book Antiqua" panose="02040602050305030304" pitchFamily="18" charset="0"/>
              </a:rPr>
              <a:t>Unable </a:t>
            </a:r>
            <a:r>
              <a:rPr lang="en-US" sz="9400" dirty="0">
                <a:latin typeface="Book Antiqua" panose="02040602050305030304" pitchFamily="18" charset="0"/>
              </a:rPr>
              <a:t>to confirm presence of iliac vein obstruction on imaging </a:t>
            </a:r>
          </a:p>
          <a:p>
            <a:pPr lvl="1"/>
            <a:r>
              <a:rPr lang="en-US" sz="9400" dirty="0" smtClean="0">
                <a:latin typeface="Book Antiqua" panose="02040602050305030304" pitchFamily="18" charset="0"/>
              </a:rPr>
              <a:t>Presence </a:t>
            </a:r>
            <a:r>
              <a:rPr lang="en-US" sz="9400" dirty="0">
                <a:latin typeface="Book Antiqua" panose="02040602050305030304" pitchFamily="18" charset="0"/>
              </a:rPr>
              <a:t>of one or more exclusion criteria prior to consent </a:t>
            </a:r>
          </a:p>
          <a:p>
            <a:pPr lvl="1"/>
            <a:r>
              <a:rPr lang="en-US" sz="9400" dirty="0" smtClean="0">
                <a:latin typeface="Book Antiqua" panose="02040602050305030304" pitchFamily="18" charset="0"/>
              </a:rPr>
              <a:t>Patient </a:t>
            </a:r>
            <a:r>
              <a:rPr lang="en-US" sz="9400" dirty="0">
                <a:latin typeface="Book Antiqua" panose="02040602050305030304" pitchFamily="18" charset="0"/>
              </a:rPr>
              <a:t>refusal to participate in research </a:t>
            </a:r>
          </a:p>
          <a:p>
            <a:endParaRPr lang="en-US" dirty="0"/>
          </a:p>
        </p:txBody>
      </p:sp>
      <p:sp>
        <p:nvSpPr>
          <p:cNvPr id="5" name="Title 2"/>
          <p:cNvSpPr txBox="1">
            <a:spLocks noGrp="1"/>
          </p:cNvSpPr>
          <p:nvPr>
            <p:ph type="title" idx="4294967295"/>
          </p:nvPr>
        </p:nvSpPr>
        <p:spPr>
          <a:xfrm>
            <a:off x="865563" y="381000"/>
            <a:ext cx="75438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Pre-Screening/Screening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1225" y="1143000"/>
            <a:ext cx="731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039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460414" y="3013502"/>
            <a:ext cx="62231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Book Antiqua" panose="02040602050305030304" pitchFamily="18" charset="0"/>
              </a:rPr>
              <a:t>OUTCOME EVENTS</a:t>
            </a:r>
            <a:endParaRPr lang="en-US" sz="4800" b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17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Outcome Events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455" y="15240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Suspected Bleeding Event</a:t>
            </a:r>
          </a:p>
          <a:p>
            <a:endParaRPr lang="en-US" dirty="0" smtClean="0">
              <a:latin typeface="Book Antiqua" panose="02040602050305030304" pitchFamily="18" charset="0"/>
            </a:endParaRPr>
          </a:p>
          <a:p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Suspected Recurrent VTE: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Suspected DVT, including stent thrombosis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Suspected PE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Death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7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Outcome Events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455" y="1524000"/>
            <a:ext cx="7162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Report </a:t>
            </a:r>
            <a:r>
              <a:rPr lang="en-US" u="sng" dirty="0" smtClean="0">
                <a:latin typeface="Book Antiqua" panose="02040602050305030304" pitchFamily="18" charset="0"/>
              </a:rPr>
              <a:t>ALL</a:t>
            </a:r>
            <a:r>
              <a:rPr lang="en-US" dirty="0" smtClean="0">
                <a:latin typeface="Book Antiqua" panose="02040602050305030304" pitchFamily="18" charset="0"/>
              </a:rPr>
              <a:t> clinically suspected bleeding events, even if you think that they are trivial!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Report </a:t>
            </a:r>
            <a:r>
              <a:rPr lang="en-US" u="sng" dirty="0" smtClean="0">
                <a:latin typeface="Book Antiqua" panose="02040602050305030304" pitchFamily="18" charset="0"/>
              </a:rPr>
              <a:t>ALL</a:t>
            </a:r>
            <a:r>
              <a:rPr lang="en-US" dirty="0" smtClean="0">
                <a:latin typeface="Book Antiqua" panose="02040602050305030304" pitchFamily="18" charset="0"/>
              </a:rPr>
              <a:t> clinically suspected recurrent DVT and/or PE events!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Book Antiqua" panose="02040602050305030304" pitchFamily="18" charset="0"/>
              </a:rPr>
              <a:t>The Adjudication Committee at the DCC will determine if a bleeding event is Major, Minor or does not meet study criteria for a bleeding event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i="1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Book Antiqua" panose="02040602050305030304" pitchFamily="18" charset="0"/>
              </a:rPr>
              <a:t>The Adjudication Committee will also determine if a suspected VTE (DVT and/or PE) event meets study criteria</a:t>
            </a:r>
            <a:endParaRPr lang="en-US" i="1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384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Outcome Events – Stent Thrombosis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455" y="1524000"/>
            <a:ext cx="7162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Distinguishing new DVT versus deposition of old laminar material in stent can be challenging, old clots and debris can complicate assessment of new clot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Stent thrombosis is usually but not always associated with new onset of symptoms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Therefore: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Book Antiqua" panose="02040602050305030304" pitchFamily="18" charset="0"/>
              </a:rPr>
              <a:t>1) If stent occlusion is identified as part of routine clinical visit not precipitated by subject symptoms, then DO NOT report as an event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i="1" dirty="0">
              <a:latin typeface="Book Antiqua" panose="0204060205030503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i="1" dirty="0" smtClean="0">
                <a:latin typeface="Book Antiqua" panose="02040602050305030304" pitchFamily="18" charset="0"/>
              </a:rPr>
              <a:t>2) If clinical evaluation is precipitated by patient report of symptoms (e.g. swelling, aching, discomfort in Index leg), then report as an event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447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Death Event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1455" y="1524000"/>
            <a:ext cx="7162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ook Antiqua" panose="02040602050305030304" pitchFamily="18" charset="0"/>
              </a:rPr>
              <a:t>Notify the CCC within 24 hours of </a:t>
            </a:r>
            <a:r>
              <a:rPr lang="en-US" dirty="0" smtClean="0">
                <a:latin typeface="Book Antiqua" panose="02040602050305030304" pitchFamily="18" charset="0"/>
              </a:rPr>
              <a:t>knowledge </a:t>
            </a:r>
            <a:r>
              <a:rPr lang="en-US" dirty="0">
                <a:latin typeface="Book Antiqua" panose="02040602050305030304" pitchFamily="18" charset="0"/>
              </a:rPr>
              <a:t>of this </a:t>
            </a:r>
            <a:r>
              <a:rPr lang="en-US" dirty="0" smtClean="0">
                <a:latin typeface="Book Antiqua" panose="02040602050305030304" pitchFamily="18" charset="0"/>
              </a:rPr>
              <a:t>event</a:t>
            </a: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Enter an </a:t>
            </a:r>
            <a:r>
              <a:rPr lang="en-US" dirty="0">
                <a:latin typeface="Book Antiqua" panose="02040602050305030304" pitchFamily="18" charset="0"/>
              </a:rPr>
              <a:t>SAE </a:t>
            </a:r>
            <a:r>
              <a:rPr lang="en-US" dirty="0" smtClean="0">
                <a:latin typeface="Book Antiqua" panose="02040602050305030304" pitchFamily="18" charset="0"/>
              </a:rPr>
              <a:t>database module in ORCCID</a:t>
            </a: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The CCC will report to the CIRB; additional local IRB reporting may be required</a:t>
            </a: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Enter a </a:t>
            </a:r>
            <a:r>
              <a:rPr lang="en-US" dirty="0">
                <a:latin typeface="Book Antiqua" panose="02040602050305030304" pitchFamily="18" charset="0"/>
              </a:rPr>
              <a:t>Death and End of Study </a:t>
            </a:r>
            <a:r>
              <a:rPr lang="en-US" dirty="0" smtClean="0">
                <a:latin typeface="Book Antiqua" panose="02040602050305030304" pitchFamily="18" charset="0"/>
              </a:rPr>
              <a:t>database module in ORCCID</a:t>
            </a: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2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Outcome Events in ORCCID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959943"/>
            <a:ext cx="8991600" cy="293811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88317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Outcome Events in ORCCID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31760"/>
            <a:ext cx="8991600" cy="359448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99786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Outcome Events in ORCCID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" y="947950"/>
            <a:ext cx="8989468" cy="4962101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77812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990600" y="2106229"/>
            <a:ext cx="7239000" cy="1635780"/>
          </a:xfrm>
        </p:spPr>
        <p:txBody>
          <a:bodyPr>
            <a:normAutofit/>
          </a:bodyPr>
          <a:lstStyle/>
          <a:p>
            <a:pPr indent="-27432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Book Antiqua" panose="02040602050305030304" pitchFamily="18" charset="0"/>
              </a:rPr>
              <a:t>Adverse Events should be solicited at all visits</a:t>
            </a:r>
          </a:p>
          <a:p>
            <a:pPr marL="274320" indent="-27432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altLang="en-US" sz="1600" dirty="0" smtClean="0">
                <a:latin typeface="Book Antiqua" panose="02040602050305030304" pitchFamily="18" charset="0"/>
              </a:rPr>
              <a:t>Non-serious AEs must be reported only for </a:t>
            </a:r>
            <a:r>
              <a:rPr lang="en-US" altLang="en-US" sz="1600" i="1" dirty="0" smtClean="0">
                <a:latin typeface="Book Antiqua" panose="02040602050305030304" pitchFamily="18" charset="0"/>
              </a:rPr>
              <a:t>the first 30 days a</a:t>
            </a:r>
            <a:r>
              <a:rPr lang="en-US" sz="1600" i="1" dirty="0" smtClean="0">
                <a:latin typeface="Book Antiqua" panose="02040602050305030304" pitchFamily="18" charset="0"/>
              </a:rPr>
              <a:t>fter </a:t>
            </a:r>
            <a:r>
              <a:rPr lang="en-US" sz="1600" i="1" dirty="0">
                <a:latin typeface="Book Antiqua" panose="02040602050305030304" pitchFamily="18" charset="0"/>
              </a:rPr>
              <a:t>randomization </a:t>
            </a:r>
            <a:r>
              <a:rPr lang="en-US" sz="1600" i="1" dirty="0" smtClean="0">
                <a:latin typeface="Book Antiqua" panose="02040602050305030304" pitchFamily="18" charset="0"/>
              </a:rPr>
              <a:t>  or </a:t>
            </a:r>
            <a:r>
              <a:rPr lang="en-US" sz="1600" i="1" dirty="0">
                <a:latin typeface="Book Antiqua" panose="02040602050305030304" pitchFamily="18" charset="0"/>
              </a:rPr>
              <a:t>stent placement</a:t>
            </a:r>
            <a:r>
              <a:rPr lang="en-US" sz="1600" dirty="0">
                <a:latin typeface="Book Antiqua" panose="02040602050305030304" pitchFamily="18" charset="0"/>
              </a:rPr>
              <a:t>, whichever is </a:t>
            </a:r>
            <a:r>
              <a:rPr lang="en-US" sz="1600" dirty="0" smtClean="0">
                <a:latin typeface="Book Antiqua" panose="02040602050305030304" pitchFamily="18" charset="0"/>
              </a:rPr>
              <a:t>later; must </a:t>
            </a:r>
            <a:r>
              <a:rPr lang="en-US" sz="1600" dirty="0">
                <a:latin typeface="Book Antiqua" panose="02040602050305030304" pitchFamily="18" charset="0"/>
              </a:rPr>
              <a:t>be reported by the site i</a:t>
            </a:r>
            <a:r>
              <a:rPr lang="en-US" sz="1600" dirty="0" smtClean="0">
                <a:latin typeface="Book Antiqua" panose="02040602050305030304" pitchFamily="18" charset="0"/>
              </a:rPr>
              <a:t>nvestigator </a:t>
            </a:r>
            <a:r>
              <a:rPr lang="en-US" sz="1600" dirty="0">
                <a:latin typeface="Book Antiqua" panose="02040602050305030304" pitchFamily="18" charset="0"/>
              </a:rPr>
              <a:t>or personnel into the ORCCID system in the Adverse Event database module </a:t>
            </a:r>
            <a:r>
              <a:rPr lang="en-US" sz="1600" dirty="0" smtClean="0">
                <a:latin typeface="Book Antiqua" panose="02040602050305030304" pitchFamily="18" charset="0"/>
              </a:rPr>
              <a:t>within </a:t>
            </a:r>
            <a:r>
              <a:rPr lang="en-US" sz="1600" b="1" dirty="0" smtClean="0">
                <a:latin typeface="Book Antiqua" panose="02040602050305030304" pitchFamily="18" charset="0"/>
              </a:rPr>
              <a:t>3 working </a:t>
            </a:r>
            <a:r>
              <a:rPr lang="en-US" sz="1600" b="1" dirty="0">
                <a:latin typeface="Book Antiqua" panose="02040602050305030304" pitchFamily="18" charset="0"/>
              </a:rPr>
              <a:t>days </a:t>
            </a:r>
            <a:r>
              <a:rPr lang="en-US" sz="1600" dirty="0">
                <a:latin typeface="Book Antiqua" panose="02040602050305030304" pitchFamily="18" charset="0"/>
              </a:rPr>
              <a:t>after the site investigator or personnel first learn of the </a:t>
            </a:r>
            <a:r>
              <a:rPr lang="en-US" sz="1600" dirty="0" smtClean="0">
                <a:latin typeface="Book Antiqua" panose="02040602050305030304" pitchFamily="18" charset="0"/>
              </a:rPr>
              <a:t>event</a:t>
            </a:r>
            <a:r>
              <a:rPr lang="en-US" sz="1600" dirty="0">
                <a:latin typeface="Book Antiqua" panose="02040602050305030304" pitchFamily="18" charset="0"/>
              </a:rPr>
              <a:t>. </a:t>
            </a:r>
            <a:endParaRPr lang="en-US" altLang="en-US" sz="1600" dirty="0" smtClean="0">
              <a:latin typeface="Book Antiqua" panose="0204060205030503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7674-1C9A-41BF-9F86-8059DD432580}" type="slidenum">
              <a:rPr lang="en-US" b="1" smtClean="0"/>
              <a:pPr>
                <a:defRPr/>
              </a:pPr>
              <a:t>38</a:t>
            </a:fld>
            <a:endParaRPr lang="en-US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65563" y="457200"/>
            <a:ext cx="7543800" cy="992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AE </a:t>
            </a:r>
            <a:r>
              <a:rPr lang="en-US" sz="3000" dirty="0">
                <a:latin typeface="Book Antiqua" panose="02040602050305030304" pitchFamily="18" charset="0"/>
              </a:rPr>
              <a:t>&amp; Adverse Device Effect (ADE) Reporting</a:t>
            </a:r>
            <a:endParaRPr lang="en-US" sz="3000" dirty="0" smtClean="0">
              <a:latin typeface="Book Antiqua" panose="02040602050305030304" pitchFamily="18" charset="0"/>
            </a:endParaRPr>
          </a:p>
        </p:txBody>
      </p:sp>
      <p:pic>
        <p:nvPicPr>
          <p:cNvPr id="9" name="Picture 8" descr="Image result for patient consult clip ar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088" y="3788868"/>
            <a:ext cx="1576114" cy="161213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685800" y="5275345"/>
            <a:ext cx="1741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Patient report of AE (first knowledge).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pic>
        <p:nvPicPr>
          <p:cNvPr id="32772" name="Picture 4" descr="Image result for clipart forms pape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0177" y="3831701"/>
            <a:ext cx="1385295" cy="131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4" name="Picture 6" descr="Image result for computer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7181" y="3781894"/>
            <a:ext cx="1325285" cy="14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aolive01\AppData\Local\Microsoft\Windows\Temporary Internet Files\Content.Outlook\4NZEDL2V\LogoName_Transparent.gif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1604" y="4017105"/>
            <a:ext cx="812450" cy="380138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ight Arrow 10"/>
          <p:cNvSpPr/>
          <p:nvPr/>
        </p:nvSpPr>
        <p:spPr>
          <a:xfrm>
            <a:off x="2426926" y="4320358"/>
            <a:ext cx="457200" cy="4112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955292" y="5338538"/>
            <a:ext cx="16371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Collect information about the event. 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570507" y="4294125"/>
            <a:ext cx="457200" cy="4112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811054" y="5275345"/>
            <a:ext cx="181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Report in ORCCID within </a:t>
            </a:r>
            <a:r>
              <a:rPr lang="en-US" sz="1200" b="1" dirty="0" smtClean="0">
                <a:latin typeface="Book Antiqua" panose="02040602050305030304" pitchFamily="18" charset="0"/>
              </a:rPr>
              <a:t>3 working days. </a:t>
            </a:r>
            <a:r>
              <a:rPr lang="en-US" sz="1200" dirty="0" smtClean="0">
                <a:latin typeface="Book Antiqua" panose="02040602050305030304" pitchFamily="18" charset="0"/>
              </a:rPr>
              <a:t>Provide updates as available for unresolved events.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969101" y="5275345"/>
            <a:ext cx="16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Evaluate relatedness, expectedness, and outcome.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349398" y="4285734"/>
            <a:ext cx="457200" cy="4112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Image result for review clipart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6447" y="3878412"/>
            <a:ext cx="969503" cy="1123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451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7674-1C9A-41BF-9F86-8059DD432580}" type="slidenum">
              <a:rPr lang="en-US" b="1" smtClean="0"/>
              <a:pPr>
                <a:defRPr/>
              </a:pPr>
              <a:t>39</a:t>
            </a:fld>
            <a:endParaRPr lang="en-US" b="1" dirty="0"/>
          </a:p>
        </p:txBody>
      </p:sp>
      <p:sp>
        <p:nvSpPr>
          <p:cNvPr id="28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245283"/>
            <a:ext cx="6859532" cy="1336675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600" dirty="0">
                <a:latin typeface="Book Antiqua" panose="02040602050305030304" pitchFamily="18" charset="0"/>
              </a:rPr>
              <a:t>Serious Adverse Events that occur within </a:t>
            </a:r>
            <a:r>
              <a:rPr lang="en-US" sz="1600" i="1" dirty="0">
                <a:latin typeface="Book Antiqua" panose="02040602050305030304" pitchFamily="18" charset="0"/>
              </a:rPr>
              <a:t>24 months after randomization </a:t>
            </a:r>
            <a:r>
              <a:rPr lang="en-US" sz="1600" dirty="0">
                <a:latin typeface="Book Antiqua" panose="02040602050305030304" pitchFamily="18" charset="0"/>
              </a:rPr>
              <a:t>must be reported by the site investigator or personnel into the ORCCID system in the Serious Adverse Event database module via the Adverse Events container within </a:t>
            </a:r>
            <a:r>
              <a:rPr lang="en-US" sz="1600" b="1" dirty="0" smtClean="0">
                <a:latin typeface="Book Antiqua" panose="02040602050305030304" pitchFamily="18" charset="0"/>
              </a:rPr>
              <a:t>1 </a:t>
            </a:r>
            <a:r>
              <a:rPr lang="en-US" sz="1600" b="1" dirty="0">
                <a:latin typeface="Book Antiqua" panose="02040602050305030304" pitchFamily="18" charset="0"/>
              </a:rPr>
              <a:t>working day </a:t>
            </a:r>
            <a:r>
              <a:rPr lang="en-US" sz="1600" dirty="0">
                <a:latin typeface="Book Antiqua" panose="02040602050305030304" pitchFamily="18" charset="0"/>
              </a:rPr>
              <a:t>after the site investigator or personnel first </a:t>
            </a:r>
            <a:r>
              <a:rPr lang="en-US" sz="1600" dirty="0" smtClean="0">
                <a:latin typeface="Book Antiqua" panose="02040602050305030304" pitchFamily="18" charset="0"/>
              </a:rPr>
              <a:t>                learns </a:t>
            </a:r>
            <a:r>
              <a:rPr lang="en-US" sz="1600" dirty="0">
                <a:latin typeface="Book Antiqua" panose="02040602050305030304" pitchFamily="18" charset="0"/>
              </a:rPr>
              <a:t>of the event</a:t>
            </a:r>
            <a:r>
              <a:rPr lang="en-US" sz="1600" dirty="0" smtClean="0">
                <a:latin typeface="Book Antiqua" panose="02040602050305030304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939" y="4307297"/>
            <a:ext cx="17411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Discovery (first knowledge) of SAE.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pic>
        <p:nvPicPr>
          <p:cNvPr id="32774" name="Picture 6" descr="Image result for comput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51" y="2589596"/>
            <a:ext cx="1325285" cy="14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aolive01\AppData\Local\Microsoft\Windows\Temporary Internet Files\Content.Outlook\4NZEDL2V\LogoName_Transparent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68" y="2881451"/>
            <a:ext cx="812450" cy="3801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670427" y="4234327"/>
            <a:ext cx="172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Collect details about the event including medical records, labs, procedure reports, etc. 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295931" y="3422907"/>
            <a:ext cx="457200" cy="4112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24342" y="4141995"/>
            <a:ext cx="181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Report in ORCCID within </a:t>
            </a:r>
            <a:r>
              <a:rPr lang="en-US" sz="1200" b="1" dirty="0" smtClean="0">
                <a:latin typeface="Book Antiqua" panose="02040602050305030304" pitchFamily="18" charset="0"/>
              </a:rPr>
              <a:t>1 working day. </a:t>
            </a:r>
            <a:r>
              <a:rPr lang="en-US" sz="1200" dirty="0" smtClean="0">
                <a:latin typeface="Book Antiqua" panose="02040602050305030304" pitchFamily="18" charset="0"/>
              </a:rPr>
              <a:t>Provide updates as available for unresolved events.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5613" y="4234591"/>
            <a:ext cx="16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Evaluate relatedness, expectedness, and outcome.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213264" y="3376175"/>
            <a:ext cx="457200" cy="4112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Image result for review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02" y="2814200"/>
            <a:ext cx="969503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65563" y="-90319"/>
            <a:ext cx="7543800" cy="992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SAE Reporting</a:t>
            </a:r>
          </a:p>
        </p:txBody>
      </p:sp>
      <p:pic>
        <p:nvPicPr>
          <p:cNvPr id="29" name="Picture 28" descr="Image result for patient hospital clip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8" y="2826349"/>
            <a:ext cx="1669018" cy="136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Image result for medical records clipar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27" y="2819905"/>
            <a:ext cx="1316422" cy="133903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ight Arrow 30"/>
          <p:cNvSpPr/>
          <p:nvPr/>
        </p:nvSpPr>
        <p:spPr>
          <a:xfrm>
            <a:off x="2135376" y="3399657"/>
            <a:ext cx="457200" cy="4112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38265" y="5319764"/>
            <a:ext cx="787907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Book Antiqua" panose="02040602050305030304" pitchFamily="18" charset="0"/>
              </a:rPr>
              <a:t>Reminder: The CCC must report SAEs to regulatory agencies (i.e. CIRB, FDA, DSMB) within         7 business days. The site team plays a critical role in processing of SAEs and compliance with regulatory guidelines.</a:t>
            </a:r>
            <a:endParaRPr lang="en-US" sz="1400" b="1" i="1" dirty="0">
              <a:latin typeface="Book Antiqua" panose="0204060205030503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66800" y="1066800"/>
            <a:ext cx="731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552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F29D73D-2C95-4695-8F59-F8546851ACFA}" type="slidenum">
              <a:rPr kumimoji="0" lang="en-US" sz="105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911226" y="1549949"/>
            <a:ext cx="7352414" cy="3860251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Important Reminders:</a:t>
            </a:r>
          </a:p>
          <a:p>
            <a:endParaRPr lang="en-US" sz="1200" u="sng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Patients </a:t>
            </a:r>
            <a:r>
              <a:rPr lang="en-US" i="1" dirty="0">
                <a:solidFill>
                  <a:srgbClr val="000000"/>
                </a:solidFill>
                <a:latin typeface="Book Antiqua" panose="02040602050305030304" pitchFamily="18" charset="0"/>
              </a:rPr>
              <a:t>who meet all inclusion criteria, have no exclusion criteria, give consent, and are randomized are not reported on the Pre-Screening/Screening Log. </a:t>
            </a:r>
            <a:endParaRPr lang="en-US" i="1" dirty="0" smtClean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A scanned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version of the completed Log </a:t>
            </a:r>
            <a:r>
              <a:rPr lang="en-US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should be submitted to the DCC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at the end of </a:t>
            </a:r>
            <a:r>
              <a:rPr lang="en-US" i="1" dirty="0">
                <a:solidFill>
                  <a:srgbClr val="000000"/>
                </a:solidFill>
                <a:latin typeface="Book Antiqua" panose="02040602050305030304" pitchFamily="18" charset="0"/>
              </a:rPr>
              <a:t>every month </a:t>
            </a:r>
            <a:r>
              <a:rPr lang="en-US" dirty="0">
                <a:solidFill>
                  <a:srgbClr val="000000"/>
                </a:solidFill>
                <a:latin typeface="Book Antiqua" panose="02040602050305030304" pitchFamily="18" charset="0"/>
              </a:rPr>
              <a:t>(reporting activities of prior month</a:t>
            </a:r>
            <a:r>
              <a:rPr lang="en-US" dirty="0" smtClean="0">
                <a:solidFill>
                  <a:srgbClr val="000000"/>
                </a:solidFill>
                <a:latin typeface="Book Antiqua" panose="02040602050305030304" pitchFamily="18" charset="0"/>
              </a:rPr>
              <a:t>).</a:t>
            </a:r>
            <a:endParaRPr lang="en-US" i="1" dirty="0">
              <a:solidFill>
                <a:srgbClr val="000000"/>
              </a:solidFill>
              <a:latin typeface="Book Antiqua" panose="02040602050305030304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en-US" i="1" dirty="0" smtClean="0">
                <a:latin typeface="Book Antiqua" panose="02040602050305030304" pitchFamily="18" charset="0"/>
              </a:rPr>
              <a:t>Coordinate with your PI and Co-Investigators to ensure complete reporting of </a:t>
            </a:r>
            <a:r>
              <a:rPr lang="en-US" b="1" i="1" dirty="0" smtClean="0">
                <a:latin typeface="Book Antiqua" panose="02040602050305030304" pitchFamily="18" charset="0"/>
              </a:rPr>
              <a:t>all </a:t>
            </a:r>
            <a:r>
              <a:rPr lang="en-US" i="1" dirty="0" smtClean="0">
                <a:latin typeface="Book Antiqua" panose="02040602050305030304" pitchFamily="18" charset="0"/>
              </a:rPr>
              <a:t>site team recruitment efforts for the month.</a:t>
            </a:r>
            <a:endParaRPr lang="en-US" i="1" dirty="0">
              <a:latin typeface="Book Antiqua" panose="02040602050305030304" pitchFamily="18" charset="0"/>
            </a:endParaRPr>
          </a:p>
        </p:txBody>
      </p:sp>
      <p:sp>
        <p:nvSpPr>
          <p:cNvPr id="5" name="Title 2"/>
          <p:cNvSpPr txBox="1">
            <a:spLocks noGrp="1"/>
          </p:cNvSpPr>
          <p:nvPr>
            <p:ph type="title" idx="4294967295"/>
          </p:nvPr>
        </p:nvSpPr>
        <p:spPr>
          <a:xfrm>
            <a:off x="865563" y="381000"/>
            <a:ext cx="75438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Pre-Screening/Screening</a:t>
            </a:r>
            <a:endParaRPr lang="en-US" sz="3000" dirty="0">
              <a:latin typeface="Book Antiqua" panose="02040602050305030304" pitchFamily="18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11225" y="1143000"/>
            <a:ext cx="731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078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Reminders - What is NOT an AE/SAE?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136005"/>
            <a:ext cx="7599145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Pre-existing medical conditions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Previously scheduled hospitalizations and </a:t>
            </a:r>
            <a:r>
              <a:rPr lang="en-US" dirty="0">
                <a:latin typeface="Book Antiqua" panose="02040602050305030304" pitchFamily="18" charset="0"/>
              </a:rPr>
              <a:t>hospitalizations needed for diagnostic or elective surgical procedures for the management of pre-existing medical conditions are not considered </a:t>
            </a:r>
            <a:r>
              <a:rPr lang="en-US" dirty="0" smtClean="0">
                <a:latin typeface="Book Antiqua" panose="02040602050305030304" pitchFamily="18" charset="0"/>
              </a:rPr>
              <a:t>AEs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latin typeface="Book Antiqua" panose="02040602050305030304" pitchFamily="18" charset="0"/>
              </a:rPr>
              <a:t>H</a:t>
            </a:r>
            <a:r>
              <a:rPr lang="en-US" dirty="0" smtClean="0">
                <a:latin typeface="Book Antiqua" panose="02040602050305030304" pitchFamily="18" charset="0"/>
              </a:rPr>
              <a:t>ospitalizations for diagnostic or elective surgical procedures for management of pre-existing medical conditions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Fluctuations in INR and PTT values or medical treatment (i.e. vitamin K);  </a:t>
            </a:r>
            <a:r>
              <a:rPr lang="en-US" i="1" dirty="0" smtClean="0">
                <a:latin typeface="Book Antiqua" panose="02040602050305030304" pitchFamily="18" charset="0"/>
              </a:rPr>
              <a:t>if not bleeding event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Lower extremity symptoms (e.g. pain, swelling, fatigue, heaviness) </a:t>
            </a:r>
            <a:r>
              <a:rPr lang="en-US" u="sng" dirty="0" smtClean="0">
                <a:latin typeface="Book Antiqua" panose="02040602050305030304" pitchFamily="18" charset="0"/>
              </a:rPr>
              <a:t>clearly due to PTS and ECS</a:t>
            </a:r>
            <a:r>
              <a:rPr lang="en-US" dirty="0" smtClean="0">
                <a:latin typeface="Book Antiqua" panose="02040602050305030304" pitchFamily="18" charset="0"/>
              </a:rPr>
              <a:t>;  </a:t>
            </a:r>
            <a:r>
              <a:rPr lang="en-US" i="1" dirty="0" smtClean="0">
                <a:latin typeface="Book Antiqua" panose="02040602050305030304" pitchFamily="18" charset="0"/>
              </a:rPr>
              <a:t>if not investigated for recurrent DVT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Hospitalizations for sole purpose of AC therapy or patient education in AC therapy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lvl="1"/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886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807674-1C9A-41BF-9F86-8059DD432580}" type="slidenum">
              <a:rPr lang="en-US" b="1" smtClean="0"/>
              <a:pPr>
                <a:defRPr/>
              </a:pPr>
              <a:t>41</a:t>
            </a:fld>
            <a:endParaRPr lang="en-US" b="1" dirty="0"/>
          </a:p>
        </p:txBody>
      </p:sp>
      <p:sp>
        <p:nvSpPr>
          <p:cNvPr id="28" name="Content Placeholder 2"/>
          <p:cNvSpPr>
            <a:spLocks noGrp="1"/>
          </p:cNvSpPr>
          <p:nvPr>
            <p:ph idx="4294967295"/>
          </p:nvPr>
        </p:nvSpPr>
        <p:spPr>
          <a:xfrm>
            <a:off x="1143000" y="1245283"/>
            <a:ext cx="6859532" cy="1336675"/>
          </a:xfrm>
        </p:spPr>
        <p:txBody>
          <a:bodyPr>
            <a:normAutofit fontScale="85000" lnSpcReduction="20000"/>
          </a:bodyPr>
          <a:lstStyle/>
          <a:p>
            <a:pPr marL="274320" indent="-27432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1900" dirty="0">
                <a:latin typeface="Book Antiqua" panose="02040602050305030304" pitchFamily="18" charset="0"/>
              </a:rPr>
              <a:t>UADE and UPs that occur within </a:t>
            </a:r>
            <a:r>
              <a:rPr lang="en-US" sz="1900" i="1" dirty="0">
                <a:latin typeface="Book Antiqua" panose="02040602050305030304" pitchFamily="18" charset="0"/>
              </a:rPr>
              <a:t>24 months after randomization </a:t>
            </a:r>
            <a:r>
              <a:rPr lang="en-US" sz="1900" dirty="0">
                <a:latin typeface="Book Antiqua" panose="02040602050305030304" pitchFamily="18" charset="0"/>
              </a:rPr>
              <a:t>must be reported by the site investigator or personnel into the ORCCID system in the Serious Adverse Event database module via the Adverse Events container within</a:t>
            </a:r>
            <a:r>
              <a:rPr lang="en-US" sz="1900" b="1" dirty="0">
                <a:latin typeface="Book Antiqua" panose="02040602050305030304" pitchFamily="18" charset="0"/>
              </a:rPr>
              <a:t> 1 working day </a:t>
            </a:r>
            <a:r>
              <a:rPr lang="en-US" sz="1900" dirty="0">
                <a:latin typeface="Book Antiqua" panose="02040602050305030304" pitchFamily="18" charset="0"/>
              </a:rPr>
              <a:t>after the site investigator or personnel first learn of the event.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41939" y="4307297"/>
            <a:ext cx="15934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Discovery (first knowledge) of UADE or UP.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pic>
        <p:nvPicPr>
          <p:cNvPr id="32774" name="Picture 6" descr="Image result for computer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851" y="2589596"/>
            <a:ext cx="1325285" cy="143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C:\Users\aolive01\AppData\Local\Microsoft\Windows\Temporary Internet Files\Content.Outlook\4NZEDL2V\LogoName_Transparent.gif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2268" y="2881451"/>
            <a:ext cx="812450" cy="380138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TextBox 16"/>
          <p:cNvSpPr txBox="1"/>
          <p:nvPr/>
        </p:nvSpPr>
        <p:spPr>
          <a:xfrm>
            <a:off x="2670427" y="4234327"/>
            <a:ext cx="1725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Collect details about the event including medical records, labs, procedure reports, etc. 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4295931" y="3422907"/>
            <a:ext cx="457200" cy="4112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6724342" y="4141995"/>
            <a:ext cx="18135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Report in ORCCID within </a:t>
            </a:r>
            <a:r>
              <a:rPr lang="en-US" sz="1200" b="1" dirty="0" smtClean="0">
                <a:latin typeface="Book Antiqua" panose="02040602050305030304" pitchFamily="18" charset="0"/>
              </a:rPr>
              <a:t>1 working day. </a:t>
            </a:r>
            <a:r>
              <a:rPr lang="en-US" sz="1200" dirty="0" smtClean="0">
                <a:latin typeface="Book Antiqua" panose="02040602050305030304" pitchFamily="18" charset="0"/>
              </a:rPr>
              <a:t>Provide updates as available for unresolved events.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85613" y="4234591"/>
            <a:ext cx="16407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latin typeface="Book Antiqua" panose="02040602050305030304" pitchFamily="18" charset="0"/>
              </a:rPr>
              <a:t>Evaluate relatedness, expectedness, and outcome.</a:t>
            </a:r>
            <a:endParaRPr lang="en-US" sz="1200" dirty="0">
              <a:latin typeface="Book Antiqua" panose="02040602050305030304" pitchFamily="18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6213264" y="3376175"/>
            <a:ext cx="457200" cy="4112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3" name="Picture 22" descr="Image result for review clipart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502" y="2814200"/>
            <a:ext cx="969503" cy="112395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Title 1"/>
          <p:cNvSpPr txBox="1">
            <a:spLocks/>
          </p:cNvSpPr>
          <p:nvPr/>
        </p:nvSpPr>
        <p:spPr>
          <a:xfrm>
            <a:off x="865563" y="-90319"/>
            <a:ext cx="7543800" cy="992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UADE and UP Reporting</a:t>
            </a:r>
          </a:p>
        </p:txBody>
      </p:sp>
      <p:pic>
        <p:nvPicPr>
          <p:cNvPr id="29" name="Picture 28" descr="Image result for patient hospital clipart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8" y="2826349"/>
            <a:ext cx="1669018" cy="1368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Picture 29" descr="Image result for medical records clipart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227" y="2819905"/>
            <a:ext cx="1316422" cy="1339034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ight Arrow 30"/>
          <p:cNvSpPr/>
          <p:nvPr/>
        </p:nvSpPr>
        <p:spPr>
          <a:xfrm>
            <a:off x="2135376" y="3399657"/>
            <a:ext cx="457200" cy="411264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94228" y="5326892"/>
            <a:ext cx="75151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i="1" dirty="0" smtClean="0">
                <a:latin typeface="Book Antiqua" panose="02040602050305030304" pitchFamily="18" charset="0"/>
              </a:rPr>
              <a:t>Reminder: The CCC must report UADEs to regulatory agencies (i.e. CIRB, FDA, DSMB) within 10 business days and Unanticipated Events that are SAEs within 7 business days. The site team plays a critical role in processing of UADEs/SAE-UPs and compliance with regulatory guidelines.</a:t>
            </a:r>
            <a:endParaRPr lang="en-US" sz="1400" b="1" i="1" dirty="0">
              <a:latin typeface="Book Antiqua" panose="02040602050305030304" pitchFamily="18" charset="0"/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1066800" y="1066800"/>
            <a:ext cx="7315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6984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29D73D-2C95-4695-8F59-F8546851ACFA}" type="slidenum">
              <a:rPr lang="en-US" b="1" smtClean="0"/>
              <a:pPr>
                <a:defRPr/>
              </a:pPr>
              <a:t>42</a:t>
            </a:fld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38352" y="1219200"/>
            <a:ext cx="7647363" cy="49530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800" b="1" dirty="0" smtClean="0">
                <a:latin typeface="Book Antiqua" panose="02040602050305030304" pitchFamily="18" charset="0"/>
              </a:rPr>
              <a:t>Definition: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latin typeface="Book Antiqua" panose="02040602050305030304" pitchFamily="18" charset="0"/>
              </a:rPr>
              <a:t>Any </a:t>
            </a:r>
            <a:r>
              <a:rPr lang="en-US" sz="1800" dirty="0">
                <a:latin typeface="Book Antiqua" panose="02040602050305030304" pitchFamily="18" charset="0"/>
              </a:rPr>
              <a:t>incident, experience, or outcome that </a:t>
            </a:r>
            <a:r>
              <a:rPr lang="en-US" sz="1800" dirty="0" smtClean="0">
                <a:latin typeface="Book Antiqua" panose="02040602050305030304" pitchFamily="18" charset="0"/>
              </a:rPr>
              <a:t>meets </a:t>
            </a:r>
            <a:r>
              <a:rPr lang="en-US" sz="1800" b="1" u="sng" dirty="0" smtClean="0">
                <a:latin typeface="Book Antiqua" panose="02040602050305030304" pitchFamily="18" charset="0"/>
              </a:rPr>
              <a:t>all</a:t>
            </a:r>
            <a:r>
              <a:rPr lang="en-US" sz="1800" b="1" dirty="0" smtClean="0">
                <a:latin typeface="Book Antiqua" panose="02040602050305030304" pitchFamily="18" charset="0"/>
              </a:rPr>
              <a:t> </a:t>
            </a:r>
            <a:r>
              <a:rPr lang="en-US" sz="1800" dirty="0">
                <a:latin typeface="Book Antiqua" panose="02040602050305030304" pitchFamily="18" charset="0"/>
              </a:rPr>
              <a:t>of the following criteria: </a:t>
            </a:r>
            <a:endParaRPr lang="en-US" sz="1800" dirty="0" smtClean="0">
              <a:latin typeface="Book Antiqua" panose="02040602050305030304" pitchFamily="18" charset="0"/>
            </a:endParaRP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latin typeface="Book Antiqua" panose="02040602050305030304" pitchFamily="18" charset="0"/>
              </a:rPr>
              <a:t>It </a:t>
            </a:r>
            <a:r>
              <a:rPr lang="en-US" dirty="0">
                <a:latin typeface="Book Antiqua" panose="02040602050305030304" pitchFamily="18" charset="0"/>
              </a:rPr>
              <a:t>is </a:t>
            </a:r>
            <a:r>
              <a:rPr lang="en-US" b="1" dirty="0">
                <a:latin typeface="Book Antiqua" panose="02040602050305030304" pitchFamily="18" charset="0"/>
              </a:rPr>
              <a:t>unexpected</a:t>
            </a:r>
            <a:r>
              <a:rPr lang="en-US" dirty="0">
                <a:latin typeface="Book Antiqua" panose="02040602050305030304" pitchFamily="18" charset="0"/>
              </a:rPr>
              <a:t> (in terms of nature, severity, or frequency) </a:t>
            </a:r>
            <a:r>
              <a:rPr lang="en-US" dirty="0" smtClean="0">
                <a:latin typeface="Book Antiqua" panose="02040602050305030304" pitchFamily="18" charset="0"/>
              </a:rPr>
              <a:t>given the </a:t>
            </a:r>
            <a:r>
              <a:rPr lang="en-US" dirty="0">
                <a:latin typeface="Book Antiqua" panose="02040602050305030304" pitchFamily="18" charset="0"/>
              </a:rPr>
              <a:t>research procedures that are described in the protocol-related </a:t>
            </a:r>
            <a:r>
              <a:rPr lang="en-US" dirty="0" smtClean="0">
                <a:latin typeface="Book Antiqua" panose="02040602050305030304" pitchFamily="18" charset="0"/>
              </a:rPr>
              <a:t>documents; </a:t>
            </a: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dirty="0">
                <a:latin typeface="Book Antiqua" panose="02040602050305030304" pitchFamily="18" charset="0"/>
              </a:rPr>
              <a:t>I</a:t>
            </a:r>
            <a:r>
              <a:rPr lang="en-US" dirty="0" smtClean="0">
                <a:latin typeface="Book Antiqua" panose="02040602050305030304" pitchFamily="18" charset="0"/>
              </a:rPr>
              <a:t>t </a:t>
            </a:r>
            <a:r>
              <a:rPr lang="en-US" dirty="0">
                <a:latin typeface="Book Antiqua" panose="02040602050305030304" pitchFamily="18" charset="0"/>
              </a:rPr>
              <a:t>is </a:t>
            </a:r>
            <a:r>
              <a:rPr lang="en-US" b="1" dirty="0">
                <a:latin typeface="Book Antiqua" panose="02040602050305030304" pitchFamily="18" charset="0"/>
              </a:rPr>
              <a:t>related or possibly related </a:t>
            </a:r>
            <a:r>
              <a:rPr lang="en-US" dirty="0">
                <a:latin typeface="Book Antiqua" panose="02040602050305030304" pitchFamily="18" charset="0"/>
              </a:rPr>
              <a:t>to participation in </a:t>
            </a:r>
            <a:r>
              <a:rPr lang="en-US" dirty="0" smtClean="0">
                <a:latin typeface="Book Antiqua" panose="02040602050305030304" pitchFamily="18" charset="0"/>
              </a:rPr>
              <a:t>the research; </a:t>
            </a:r>
            <a:r>
              <a:rPr lang="en-US" u="sng" dirty="0" smtClean="0">
                <a:latin typeface="Book Antiqua" panose="02040602050305030304" pitchFamily="18" charset="0"/>
              </a:rPr>
              <a:t>and</a:t>
            </a:r>
          </a:p>
          <a:p>
            <a:pPr marL="635508" lvl="1" indent="-3429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en-US" dirty="0" smtClean="0">
                <a:latin typeface="Book Antiqua" panose="02040602050305030304" pitchFamily="18" charset="0"/>
              </a:rPr>
              <a:t>It suggests that </a:t>
            </a:r>
            <a:r>
              <a:rPr lang="en-US" dirty="0">
                <a:latin typeface="Book Antiqua" panose="02040602050305030304" pitchFamily="18" charset="0"/>
              </a:rPr>
              <a:t>the </a:t>
            </a:r>
            <a:r>
              <a:rPr lang="en-US" b="1" dirty="0">
                <a:latin typeface="Book Antiqua" panose="02040602050305030304" pitchFamily="18" charset="0"/>
              </a:rPr>
              <a:t>research places participants or others at a greater risk </a:t>
            </a:r>
            <a:r>
              <a:rPr lang="en-US" dirty="0">
                <a:latin typeface="Book Antiqua" panose="02040602050305030304" pitchFamily="18" charset="0"/>
              </a:rPr>
              <a:t>of harm </a:t>
            </a:r>
            <a:r>
              <a:rPr lang="en-US" dirty="0" smtClean="0">
                <a:latin typeface="Book Antiqua" panose="02040602050305030304" pitchFamily="18" charset="0"/>
              </a:rPr>
              <a:t>than </a:t>
            </a:r>
            <a:r>
              <a:rPr lang="en-US" dirty="0">
                <a:latin typeface="Book Antiqua" panose="02040602050305030304" pitchFamily="18" charset="0"/>
              </a:rPr>
              <a:t>was previously known or </a:t>
            </a:r>
            <a:r>
              <a:rPr lang="en-US" dirty="0" smtClean="0">
                <a:latin typeface="Book Antiqua" panose="02040602050305030304" pitchFamily="18" charset="0"/>
              </a:rPr>
              <a:t>recognized.   </a:t>
            </a:r>
          </a:p>
          <a:p>
            <a:pPr marL="292608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i="1" dirty="0" smtClean="0">
                <a:latin typeface="Book Antiqua" panose="02040602050305030304" pitchFamily="18" charset="0"/>
              </a:rPr>
              <a:t>Note</a:t>
            </a:r>
            <a:r>
              <a:rPr lang="en-US" i="1" dirty="0">
                <a:latin typeface="Book Antiqua" panose="02040602050305030304" pitchFamily="18" charset="0"/>
              </a:rPr>
              <a:t>: P</a:t>
            </a:r>
            <a:r>
              <a:rPr lang="en-US" i="1" dirty="0" smtClean="0">
                <a:latin typeface="Book Antiqua" panose="02040602050305030304" pitchFamily="18" charset="0"/>
              </a:rPr>
              <a:t>er </a:t>
            </a:r>
            <a:r>
              <a:rPr lang="en-US" b="1" i="1" dirty="0" smtClean="0">
                <a:latin typeface="Book Antiqua" panose="02040602050305030304" pitchFamily="18" charset="0"/>
              </a:rPr>
              <a:t>OHRP</a:t>
            </a:r>
            <a:r>
              <a:rPr lang="en-US" i="1" dirty="0" smtClean="0">
                <a:latin typeface="Book Antiqua" panose="02040602050305030304" pitchFamily="18" charset="0"/>
              </a:rPr>
              <a:t> </a:t>
            </a:r>
            <a:r>
              <a:rPr lang="en-US" i="1" dirty="0">
                <a:latin typeface="Book Antiqua" panose="02040602050305030304" pitchFamily="18" charset="0"/>
              </a:rPr>
              <a:t>guidelines, any AE that is serious (i.e. a SAE), unexpected, </a:t>
            </a:r>
            <a:r>
              <a:rPr lang="en-US" i="1" u="sng" dirty="0">
                <a:latin typeface="Book Antiqua" panose="02040602050305030304" pitchFamily="18" charset="0"/>
              </a:rPr>
              <a:t>and</a:t>
            </a:r>
            <a:r>
              <a:rPr lang="en-US" i="1" dirty="0">
                <a:latin typeface="Book Antiqua" panose="02040602050305030304" pitchFamily="18" charset="0"/>
              </a:rPr>
              <a:t> related or </a:t>
            </a:r>
            <a:r>
              <a:rPr lang="en-US" i="1" dirty="0" smtClean="0">
                <a:latin typeface="Book Antiqua" panose="02040602050305030304" pitchFamily="18" charset="0"/>
              </a:rPr>
              <a:t>possibly related </a:t>
            </a:r>
            <a:r>
              <a:rPr lang="en-US" i="1" dirty="0">
                <a:latin typeface="Book Antiqua" panose="02040602050305030304" pitchFamily="18" charset="0"/>
              </a:rPr>
              <a:t>to participation in the </a:t>
            </a:r>
            <a:r>
              <a:rPr lang="en-US" i="1" dirty="0" smtClean="0">
                <a:latin typeface="Book Antiqua" panose="02040602050305030304" pitchFamily="18" charset="0"/>
              </a:rPr>
              <a:t>research </a:t>
            </a:r>
            <a:r>
              <a:rPr lang="en-US" i="1" u="sng" dirty="0">
                <a:latin typeface="Book Antiqua" panose="02040602050305030304" pitchFamily="18" charset="0"/>
              </a:rPr>
              <a:t>automatically</a:t>
            </a:r>
            <a:r>
              <a:rPr lang="en-US" i="1" dirty="0">
                <a:latin typeface="Book Antiqua" panose="02040602050305030304" pitchFamily="18" charset="0"/>
              </a:rPr>
              <a:t> meets this third criterion</a:t>
            </a:r>
            <a:r>
              <a:rPr lang="en-US" dirty="0" smtClean="0">
                <a:latin typeface="Book Antiqua" panose="02040602050305030304" pitchFamily="18" charset="0"/>
              </a:rPr>
              <a:t>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>
                <a:latin typeface="Book Antiqua" panose="02040602050305030304" pitchFamily="18" charset="0"/>
              </a:rPr>
              <a:t>Captured via AE and SAE database module in ORCCID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Book Antiqua" panose="02040602050305030304" pitchFamily="18" charset="0"/>
              </a:rPr>
              <a:t>Notify </a:t>
            </a:r>
            <a:r>
              <a:rPr lang="en-US" sz="1800" dirty="0">
                <a:latin typeface="Book Antiqua" panose="02040602050305030304" pitchFamily="18" charset="0"/>
              </a:rPr>
              <a:t>CCC immediately of any UPs</a:t>
            </a:r>
          </a:p>
          <a:p>
            <a:pPr marL="292608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dirty="0">
              <a:latin typeface="Book Antiqua" panose="02040602050305030304" pitchFamily="18" charset="0"/>
            </a:endParaRPr>
          </a:p>
          <a:p>
            <a:pPr marL="292608" lvl="1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endParaRPr lang="en-US" sz="1500" dirty="0">
              <a:latin typeface="Book Antiqua" panose="02040602050305030304" pitchFamily="18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902349" y="97297"/>
            <a:ext cx="7543800" cy="99204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smtClean="0">
                <a:latin typeface="Book Antiqua" panose="02040602050305030304" pitchFamily="18" charset="0"/>
              </a:rPr>
              <a:t>Unanticipated Problem (UP)</a:t>
            </a:r>
          </a:p>
          <a:p>
            <a:pPr algn="ctr" fontAlgn="auto">
              <a:spcBef>
                <a:spcPts val="200"/>
              </a:spcBef>
              <a:spcAft>
                <a:spcPts val="0"/>
              </a:spcAft>
              <a:defRPr/>
            </a:pPr>
            <a:r>
              <a:rPr lang="en-US" sz="2400" i="1" dirty="0" smtClean="0">
                <a:latin typeface="Book Antiqua" panose="02040602050305030304" pitchFamily="18" charset="0"/>
              </a:rPr>
              <a:t>Collected Per OHRP Regulations</a:t>
            </a:r>
          </a:p>
        </p:txBody>
      </p:sp>
    </p:spTree>
    <p:extLst>
      <p:ext uri="{BB962C8B-B14F-4D97-AF65-F5344CB8AC3E}">
        <p14:creationId xmlns:p14="http://schemas.microsoft.com/office/powerpoint/2010/main" val="3707796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AEs/SAEs in ORCCID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" y="1959458"/>
            <a:ext cx="9010686" cy="2939085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7409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AEs/SAEs in ORCCID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30144"/>
            <a:ext cx="8991600" cy="3597713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4140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AEs/SAEs in ORCCID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013547"/>
            <a:ext cx="8991600" cy="483090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46910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Unscheduled Visits 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356479"/>
            <a:ext cx="759914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Report Unscheduled Visits for events such as: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Late Endovascular Procedure (re-stenting)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latin typeface="Book Antiqua" panose="02040602050305030304" pitchFamily="18" charset="0"/>
              </a:rPr>
              <a:t>Endovenous</a:t>
            </a:r>
            <a:r>
              <a:rPr lang="en-US" dirty="0" smtClean="0">
                <a:latin typeface="Book Antiqua" panose="02040602050305030304" pitchFamily="18" charset="0"/>
              </a:rPr>
              <a:t> Ablation Procedure (post Initial Stent Procedure)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Subsequent Hospitalization (for SAE)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dirty="0" smtClean="0">
                <a:latin typeface="Book Antiqua" panose="02040602050305030304" pitchFamily="18" charset="0"/>
              </a:rPr>
              <a:t>Early End of Study (e.g. subject withdrawal)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>
              <a:latin typeface="Book Antiqua" panose="02040602050305030304" pitchFamily="18" charset="0"/>
            </a:endParaRPr>
          </a:p>
          <a:p>
            <a:pPr lvl="1"/>
            <a:endParaRPr lang="en-US" dirty="0"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35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20855" y="85023"/>
            <a:ext cx="9144000" cy="82937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Unscheduled Visits in ORCCID 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1136005"/>
            <a:ext cx="75991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>
                <a:latin typeface="Book Antiqua" panose="02040602050305030304" pitchFamily="18" charset="0"/>
              </a:rPr>
              <a:t>Reported in ORCCID by adding an Unscheduled Visit to the schedule of assessments: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1" y="2146201"/>
            <a:ext cx="8983899" cy="356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5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4043" y="457200"/>
            <a:ext cx="8455914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2049" y="521208"/>
            <a:ext cx="8359902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" name="Picture 3" descr="A close up of a toy&#10;&#10;Description automatically generated">
            <a:extLst>
              <a:ext uri="{FF2B5EF4-FFF2-40B4-BE49-F238E27FC236}">
                <a16:creationId xmlns:a16="http://schemas.microsoft.com/office/drawing/2014/main" id="{6EC63D60-AD93-48DD-8DC7-B4059C21F6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13008"/>
          <a:stretch/>
        </p:blipFill>
        <p:spPr>
          <a:xfrm>
            <a:off x="632079" y="841248"/>
            <a:ext cx="7879842" cy="517550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DC1850-48C9-40F3-8620-69D0694E91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425343" y="6459785"/>
            <a:ext cx="984019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A2A5D7AD-44AC-4AE7-BE74-830A596BA73A}" type="slidenum">
              <a:rPr lang="en-US" smtClean="0"/>
              <a:pPr>
                <a:spcAft>
                  <a:spcPts val="600"/>
                </a:spcAft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967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228600"/>
            <a:ext cx="9144000" cy="1091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Pre-Screening/Screening Log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Reporting Scenarios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1905000"/>
            <a:ext cx="7467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Scenario 1:</a:t>
            </a:r>
            <a:endParaRPr lang="en-US" u="sng" dirty="0">
              <a:solidFill>
                <a:srgbClr val="0070C0"/>
              </a:solidFill>
              <a:latin typeface="Book Antiqua" panose="02040602050305030304" pitchFamily="18" charset="0"/>
            </a:endParaRPr>
          </a:p>
          <a:p>
            <a:pPr algn="ctr"/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Patient A consented to study participation on April 1</a:t>
            </a:r>
            <a:r>
              <a:rPr lang="en-US" baseline="30000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st</a:t>
            </a:r>
            <a:r>
              <a:rPr 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and was scheduled for the Baseline visit on April 8th.  After receiving feedback from the insurance company regarding potential costs, patient ended participation prior to completing the Baseline visit.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7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664323" cy="303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43037"/>
            <a:ext cx="8664323" cy="22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44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228600"/>
            <a:ext cx="9144000" cy="1091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Pre-Screening/Screening Log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Reporting Scenarios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16934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latin typeface="Book Antiqua" panose="02040602050305030304" pitchFamily="18" charset="0"/>
              </a:rPr>
              <a:t>Scenario 2</a:t>
            </a:r>
            <a:r>
              <a:rPr lang="en-US" u="sng" dirty="0" smtClean="0">
                <a:latin typeface="Book Antiqua" panose="02040602050305030304" pitchFamily="18" charset="0"/>
              </a:rPr>
              <a:t>:</a:t>
            </a:r>
            <a:endParaRPr lang="en-US" u="sng" dirty="0">
              <a:latin typeface="Book Antiqua" panose="0204060205030503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Book Antiqua" panose="02040602050305030304" pitchFamily="18" charset="0"/>
              </a:rPr>
              <a:t>Your </a:t>
            </a:r>
            <a:r>
              <a:rPr lang="en-US" dirty="0">
                <a:latin typeface="Book Antiqua" panose="02040602050305030304" pitchFamily="18" charset="0"/>
              </a:rPr>
              <a:t>EPIC Best Practice Alert (BPA) flagged a potential patient with history of DVT and current leg swelling.  Upon review of the medical record, you discovered that the leg was stented last year.</a:t>
            </a:r>
          </a:p>
          <a:p>
            <a:endParaRPr lang="en-US" u="sng" dirty="0" smtClean="0">
              <a:latin typeface="Book Antiqua" panose="02040602050305030304" pitchFamily="18" charset="0"/>
            </a:endParaRPr>
          </a:p>
          <a:p>
            <a:endParaRPr lang="en-US" u="sng" dirty="0" smtClean="0">
              <a:latin typeface="Book Antiqua" panose="0204060205030503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13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304800"/>
            <a:ext cx="8664323" cy="30382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3343037"/>
            <a:ext cx="8664323" cy="225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8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A5D7AD-44AC-4AE7-BE74-830A596BA73A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0" y="228600"/>
            <a:ext cx="9144000" cy="10919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Pre-Screening/Screening Log</a:t>
            </a:r>
          </a:p>
          <a:p>
            <a:pPr algn="ctr" fontAlgn="auto">
              <a:spcBef>
                <a:spcPts val="600"/>
              </a:spcBef>
              <a:spcAft>
                <a:spcPts val="0"/>
              </a:spcAft>
              <a:defRPr/>
            </a:pPr>
            <a:r>
              <a:rPr lang="en-US" sz="3000" dirty="0" smtClean="0">
                <a:solidFill>
                  <a:schemeClr val="tx1"/>
                </a:solidFill>
                <a:latin typeface="Book Antiqua" panose="02040602050305030304" pitchFamily="18" charset="0"/>
              </a:rPr>
              <a:t> Reporting Scenarios</a:t>
            </a:r>
            <a:endParaRPr lang="en-US" sz="3000" dirty="0">
              <a:solidFill>
                <a:schemeClr val="tx1"/>
              </a:solidFill>
              <a:latin typeface="Book Antiqua" panose="0204060205030503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1516934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Scenario 3:</a:t>
            </a:r>
          </a:p>
          <a:p>
            <a:pPr algn="ctr"/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A potential patient presents with a history of DVT and PTS symptoms. Severity of symptoms were verified as moderate-to-severe during a recent clinic visit.  CT </a:t>
            </a:r>
            <a:r>
              <a:rPr lang="en-US" dirty="0" err="1" smtClean="0">
                <a:solidFill>
                  <a:srgbClr val="0070C0"/>
                </a:solidFill>
                <a:latin typeface="Book Antiqua" panose="02040602050305030304" pitchFamily="18" charset="0"/>
              </a:rPr>
              <a:t>venogram</a:t>
            </a:r>
            <a:r>
              <a:rPr lang="en-US" dirty="0" smtClean="0">
                <a:solidFill>
                  <a:srgbClr val="0070C0"/>
                </a:solidFill>
                <a:latin typeface="Book Antiqua" panose="02040602050305030304" pitchFamily="18" charset="0"/>
              </a:rPr>
              <a:t> verified iliac vein obstruction.  The patient refused to participate in the study because they wanted to pursue stent placement.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 smtClean="0">
              <a:latin typeface="Book Antiqua" panose="02040602050305030304" pitchFamily="18" charset="0"/>
            </a:endParaRPr>
          </a:p>
          <a:p>
            <a:pPr marL="285750" indent="-285750" algn="ctr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8451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10225</TotalTime>
  <Words>3196</Words>
  <Application>Microsoft Office PowerPoint</Application>
  <PresentationFormat>On-screen Show (4:3)</PresentationFormat>
  <Paragraphs>408</Paragraphs>
  <Slides>48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6" baseType="lpstr">
      <vt:lpstr>Arial</vt:lpstr>
      <vt:lpstr>Book Antiqua</vt:lpstr>
      <vt:lpstr>Calibri</vt:lpstr>
      <vt:lpstr>Calibri Light</vt:lpstr>
      <vt:lpstr>Courier New</vt:lpstr>
      <vt:lpstr>Times New Roman</vt:lpstr>
      <vt:lpstr>Wingdings</vt:lpstr>
      <vt:lpstr>Retrospect</vt:lpstr>
      <vt:lpstr>The C-TRACT Trial </vt:lpstr>
      <vt:lpstr>PowerPoint Presentation</vt:lpstr>
      <vt:lpstr>Pre-Screening/Screening</vt:lpstr>
      <vt:lpstr>Pre-Screening/Screening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Study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Washington University School of Medicine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 Criteria</dc:title>
  <dc:creator>idxrad</dc:creator>
  <cp:lastModifiedBy>Oliver, Angela</cp:lastModifiedBy>
  <cp:revision>617</cp:revision>
  <cp:lastPrinted>2018-09-12T21:05:19Z</cp:lastPrinted>
  <dcterms:created xsi:type="dcterms:W3CDTF">2009-04-22T23:15:11Z</dcterms:created>
  <dcterms:modified xsi:type="dcterms:W3CDTF">2020-03-09T14:01:04Z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