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602" r:id="rId1"/>
  </p:sldMasterIdLst>
  <p:notesMasterIdLst>
    <p:notesMasterId r:id="rId15"/>
  </p:notesMasterIdLst>
  <p:handoutMasterIdLst>
    <p:handoutMasterId r:id="rId16"/>
  </p:handoutMasterIdLst>
  <p:sldIdLst>
    <p:sldId id="350" r:id="rId2"/>
    <p:sldId id="352" r:id="rId3"/>
    <p:sldId id="354" r:id="rId4"/>
    <p:sldId id="355" r:id="rId5"/>
    <p:sldId id="337" r:id="rId6"/>
    <p:sldId id="356" r:id="rId7"/>
    <p:sldId id="357" r:id="rId8"/>
    <p:sldId id="358" r:id="rId9"/>
    <p:sldId id="359" r:id="rId10"/>
    <p:sldId id="360" r:id="rId11"/>
    <p:sldId id="361" r:id="rId12"/>
    <p:sldId id="362" r:id="rId13"/>
    <p:sldId id="363" r:id="rId1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84249" autoAdjust="0"/>
  </p:normalViewPr>
  <p:slideViewPr>
    <p:cSldViewPr>
      <p:cViewPr varScale="1">
        <p:scale>
          <a:sx n="97" d="100"/>
          <a:sy n="97" d="100"/>
        </p:scale>
        <p:origin x="202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027" y="0"/>
            <a:ext cx="2972421" cy="465138"/>
          </a:xfrm>
          <a:prstGeom prst="rect">
            <a:avLst/>
          </a:prstGeom>
        </p:spPr>
        <p:txBody>
          <a:bodyPr vert="horz" lIns="93177" tIns="46589" rIns="93177" bIns="46589" rtlCol="0"/>
          <a:lstStyle>
            <a:lvl1pPr algn="r">
              <a:defRPr sz="1200"/>
            </a:lvl1pPr>
          </a:lstStyle>
          <a:p>
            <a:pPr>
              <a:defRPr/>
            </a:pPr>
            <a:fld id="{0956F06E-312C-474F-9D5E-D254A86F7007}" type="datetimeFigureOut">
              <a:rPr lang="en-US"/>
              <a:pPr>
                <a:defRPr/>
              </a:pPr>
              <a:t>3/9/2020</a:t>
            </a:fld>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3177" tIns="46589" rIns="93177" bIns="46589"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3177" tIns="46589" rIns="93177" bIns="46589" rtlCol="0" anchor="b"/>
          <a:lstStyle>
            <a:lvl1pPr algn="r">
              <a:defRPr sz="1200"/>
            </a:lvl1pPr>
          </a:lstStyle>
          <a:p>
            <a:pPr>
              <a:defRPr/>
            </a:pPr>
            <a:fld id="{76EE17EB-8358-4A1C-9D5D-9A4BFD565512}" type="slidenum">
              <a:rPr lang="en-US"/>
              <a:pPr>
                <a:defRPr/>
              </a:pPr>
              <a:t>‹#›</a:t>
            </a:fld>
            <a:endParaRPr lang="en-US" dirty="0"/>
          </a:p>
        </p:txBody>
      </p:sp>
    </p:spTree>
    <p:extLst>
      <p:ext uri="{BB962C8B-B14F-4D97-AF65-F5344CB8AC3E}">
        <p14:creationId xmlns:p14="http://schemas.microsoft.com/office/powerpoint/2010/main" val="4145242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027" y="0"/>
            <a:ext cx="2972421"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26B2497-856F-4169-89C0-4DBD005DED6B}" type="datetimeFigureOut">
              <a:rPr lang="en-US"/>
              <a:pPr>
                <a:defRPr/>
              </a:pPr>
              <a:t>3/9/2020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6421" y="4416426"/>
            <a:ext cx="5485158"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675"/>
            <a:ext cx="2972421"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027" y="8829675"/>
            <a:ext cx="2972421"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934DC86F-000C-43DF-906B-59A3D7E0EA45}" type="slidenum">
              <a:rPr lang="en-US"/>
              <a:pPr>
                <a:defRPr/>
              </a:pPr>
              <a:t>‹#›</a:t>
            </a:fld>
            <a:endParaRPr lang="en-US" dirty="0"/>
          </a:p>
        </p:txBody>
      </p:sp>
    </p:spTree>
    <p:extLst>
      <p:ext uri="{BB962C8B-B14F-4D97-AF65-F5344CB8AC3E}">
        <p14:creationId xmlns:p14="http://schemas.microsoft.com/office/powerpoint/2010/main" val="12617358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aseline="0" dirty="0"/>
          </a:p>
        </p:txBody>
      </p:sp>
      <p:sp>
        <p:nvSpPr>
          <p:cNvPr id="4" name="Slide Number Placeholder 3"/>
          <p:cNvSpPr>
            <a:spLocks noGrp="1"/>
          </p:cNvSpPr>
          <p:nvPr>
            <p:ph type="sldNum" sz="quarter" idx="5"/>
          </p:nvPr>
        </p:nvSpPr>
        <p:spPr/>
        <p:txBody>
          <a:bodyPr/>
          <a:lstStyle/>
          <a:p>
            <a:pPr>
              <a:defRPr/>
            </a:pPr>
            <a:fld id="{F9AF1F7E-F5E0-4263-8A19-F7400E2DC112}" type="slidenum">
              <a:rPr lang="en-US" smtClean="0"/>
              <a:pPr>
                <a:defRPr/>
              </a:pPr>
              <a:t>1</a:t>
            </a:fld>
            <a:endParaRPr lang="en-US" dirty="0"/>
          </a:p>
        </p:txBody>
      </p:sp>
    </p:spTree>
    <p:extLst>
      <p:ext uri="{BB962C8B-B14F-4D97-AF65-F5344CB8AC3E}">
        <p14:creationId xmlns:p14="http://schemas.microsoft.com/office/powerpoint/2010/main" val="1364259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34DC86F-000C-43DF-906B-59A3D7E0EA45}" type="slidenum">
              <a:rPr lang="en-US" smtClean="0"/>
              <a:pPr>
                <a:defRPr/>
              </a:pPr>
              <a:t>13</a:t>
            </a:fld>
            <a:endParaRPr lang="en-US" dirty="0"/>
          </a:p>
        </p:txBody>
      </p:sp>
    </p:spTree>
    <p:extLst>
      <p:ext uri="{BB962C8B-B14F-4D97-AF65-F5344CB8AC3E}">
        <p14:creationId xmlns:p14="http://schemas.microsoft.com/office/powerpoint/2010/main" val="1173164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2</a:t>
            </a:fld>
            <a:endParaRPr lang="en-US" dirty="0"/>
          </a:p>
        </p:txBody>
      </p:sp>
    </p:spTree>
    <p:extLst>
      <p:ext uri="{BB962C8B-B14F-4D97-AF65-F5344CB8AC3E}">
        <p14:creationId xmlns:p14="http://schemas.microsoft.com/office/powerpoint/2010/main" val="1437929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Contact</a:t>
            </a:r>
            <a:r>
              <a:rPr lang="en-US" altLang="en-US" baseline="0" dirty="0" smtClean="0"/>
              <a:t> CCC (Angela for specialty wrap needs)</a:t>
            </a:r>
            <a:endParaRPr lang="en-US" altLang="en-US" dirty="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3</a:t>
            </a:fld>
            <a:endParaRPr lang="en-US" dirty="0"/>
          </a:p>
        </p:txBody>
      </p:sp>
    </p:spTree>
    <p:extLst>
      <p:ext uri="{BB962C8B-B14F-4D97-AF65-F5344CB8AC3E}">
        <p14:creationId xmlns:p14="http://schemas.microsoft.com/office/powerpoint/2010/main" val="1881108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Contact</a:t>
            </a:r>
            <a:r>
              <a:rPr lang="en-US" altLang="en-US" baseline="0" dirty="0" smtClean="0"/>
              <a:t> CCC (Angela for specialty wrap needs)</a:t>
            </a:r>
          </a:p>
          <a:p>
            <a:endParaRPr lang="en-US" altLang="en-US" baseline="0" dirty="0" smtClean="0"/>
          </a:p>
          <a:p>
            <a:r>
              <a:rPr lang="en-US" altLang="en-US" baseline="0" dirty="0" smtClean="0"/>
              <a:t>At on-site monitoring visits, trial monitor will request documentation of research team’s monitoring of patient’s compliance and management of </a:t>
            </a:r>
            <a:r>
              <a:rPr lang="en-US" altLang="en-US" baseline="0" dirty="0" smtClean="0"/>
              <a:t>compression </a:t>
            </a:r>
            <a:r>
              <a:rPr lang="en-US" altLang="en-US" baseline="0" dirty="0" smtClean="0"/>
              <a:t>therapy (e.g. clinical note in EPIC or research team note in the patient’s binder).</a:t>
            </a:r>
            <a:endParaRPr lang="en-US" altLang="en-US" dirty="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4</a:t>
            </a:fld>
            <a:endParaRPr lang="en-US" dirty="0"/>
          </a:p>
        </p:txBody>
      </p:sp>
    </p:spTree>
    <p:extLst>
      <p:ext uri="{BB962C8B-B14F-4D97-AF65-F5344CB8AC3E}">
        <p14:creationId xmlns:p14="http://schemas.microsoft.com/office/powerpoint/2010/main" val="1410434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5</a:t>
            </a:fld>
            <a:endParaRPr lang="en-US" dirty="0"/>
          </a:p>
        </p:txBody>
      </p:sp>
    </p:spTree>
    <p:extLst>
      <p:ext uri="{BB962C8B-B14F-4D97-AF65-F5344CB8AC3E}">
        <p14:creationId xmlns:p14="http://schemas.microsoft.com/office/powerpoint/2010/main" val="1705924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Commonly,</a:t>
            </a:r>
            <a:r>
              <a:rPr lang="en-US" altLang="en-US" baseline="0" dirty="0" smtClean="0"/>
              <a:t> </a:t>
            </a:r>
            <a:r>
              <a:rPr lang="en-US" altLang="en-US" dirty="0" smtClean="0"/>
              <a:t>Compression</a:t>
            </a:r>
            <a:r>
              <a:rPr lang="en-US" altLang="en-US" baseline="0" dirty="0" smtClean="0"/>
              <a:t> garments are billed to the patient’s insurance company. Some </a:t>
            </a:r>
            <a:r>
              <a:rPr lang="en-US" altLang="en-US" baseline="0" dirty="0" smtClean="0"/>
              <a:t>requests </a:t>
            </a:r>
            <a:r>
              <a:rPr lang="en-US" altLang="en-US" baseline="0" dirty="0" smtClean="0"/>
              <a:t>are not covered or purchase of replacement garments </a:t>
            </a:r>
            <a:r>
              <a:rPr lang="en-US" altLang="en-US" baseline="0" dirty="0" smtClean="0"/>
              <a:t>is </a:t>
            </a:r>
            <a:r>
              <a:rPr lang="en-US" altLang="en-US" baseline="0" dirty="0" smtClean="0"/>
              <a:t>not allowed.  Often, patients do not have access to </a:t>
            </a:r>
            <a:r>
              <a:rPr lang="en-US" altLang="en-US" baseline="0" dirty="0" smtClean="0"/>
              <a:t>a clinical </a:t>
            </a:r>
            <a:r>
              <a:rPr lang="en-US" altLang="en-US" baseline="0" dirty="0" smtClean="0"/>
              <a:t>team who are invested in identifying properly fitting ECS which is critical for patient compliance.  </a:t>
            </a:r>
          </a:p>
          <a:p>
            <a:endParaRPr lang="en-US" altLang="en-US" baseline="0" dirty="0" smtClean="0"/>
          </a:p>
          <a:p>
            <a:r>
              <a:rPr lang="en-US" altLang="en-US" baseline="0" dirty="0" smtClean="0"/>
              <a:t>Trial leadership believe the addition of compression garments for enrolled patients will be a “win-win” proposition for all – reduced out of pocket costs for the patients, improved compliance with compression therapy recommendations, and an additional incentive for patients to consider trial participation.</a:t>
            </a:r>
            <a:endParaRPr lang="en-US" altLang="en-US" dirty="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6</a:t>
            </a:fld>
            <a:endParaRPr lang="en-US" dirty="0"/>
          </a:p>
        </p:txBody>
      </p:sp>
    </p:spTree>
    <p:extLst>
      <p:ext uri="{BB962C8B-B14F-4D97-AF65-F5344CB8AC3E}">
        <p14:creationId xmlns:p14="http://schemas.microsoft.com/office/powerpoint/2010/main" val="3982672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7</a:t>
            </a:fld>
            <a:endParaRPr lang="en-US" dirty="0"/>
          </a:p>
        </p:txBody>
      </p:sp>
    </p:spTree>
    <p:extLst>
      <p:ext uri="{BB962C8B-B14F-4D97-AF65-F5344CB8AC3E}">
        <p14:creationId xmlns:p14="http://schemas.microsoft.com/office/powerpoint/2010/main" val="4027107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 recognize the</a:t>
            </a:r>
            <a:r>
              <a:rPr lang="en-US" altLang="en-US" baseline="0" dirty="0" smtClean="0"/>
              <a:t> training needs may vary by site.  If coordinators are not clinical or the decision is made that an ancillary team member will assist with measurements and teaching, PLEASE encourage those team members to participate in the remote webinar training. ***An announcement will be released via e-mail after the IM.</a:t>
            </a:r>
          </a:p>
          <a:p>
            <a:endParaRPr lang="en-US" altLang="en-US" baseline="0" dirty="0" smtClean="0"/>
          </a:p>
          <a:p>
            <a:r>
              <a:rPr lang="en-US" altLang="en-US" baseline="0" dirty="0" smtClean="0"/>
              <a:t>Contact the CCC if you are interested in additional in-person training.</a:t>
            </a:r>
            <a:endParaRPr lang="en-US" altLang="en-US" dirty="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8</a:t>
            </a:fld>
            <a:endParaRPr lang="en-US" dirty="0"/>
          </a:p>
        </p:txBody>
      </p:sp>
    </p:spTree>
    <p:extLst>
      <p:ext uri="{BB962C8B-B14F-4D97-AF65-F5344CB8AC3E}">
        <p14:creationId xmlns:p14="http://schemas.microsoft.com/office/powerpoint/2010/main" val="4105165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Patty </a:t>
            </a:r>
            <a:r>
              <a:rPr lang="en-US" altLang="en-US" dirty="0" err="1" smtClean="0"/>
              <a:t>Nieters</a:t>
            </a:r>
            <a:r>
              <a:rPr lang="en-US" altLang="en-US" dirty="0" smtClean="0"/>
              <a:t>, RN BSN,</a:t>
            </a:r>
            <a:r>
              <a:rPr lang="en-US" altLang="en-US" baseline="0" dirty="0" smtClean="0"/>
              <a:t> Clinical Research Specialist, IR Nurse</a:t>
            </a:r>
            <a:endParaRPr lang="en-US" altLang="en-US" dirty="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10</a:t>
            </a:fld>
            <a:endParaRPr lang="en-US" dirty="0"/>
          </a:p>
        </p:txBody>
      </p:sp>
    </p:spTree>
    <p:extLst>
      <p:ext uri="{BB962C8B-B14F-4D97-AF65-F5344CB8AC3E}">
        <p14:creationId xmlns:p14="http://schemas.microsoft.com/office/powerpoint/2010/main" val="398074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43438F9E-E690-4F55-8916-3E9A087743B7}" type="datetime1">
              <a:rPr lang="en-US" smtClean="0"/>
              <a:pPr>
                <a:defRPr/>
              </a:pPr>
              <a:t>3/9/2020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6488BF0-C81D-47F0-90A6-2691BBD30FA3}" type="slidenum">
              <a:rPr lang="en-US" smtClean="0"/>
              <a:pPr>
                <a:defRPr/>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9221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254B2A6-EA21-4598-AE56-F136AAB27E23}" type="datetime1">
              <a:rPr lang="en-US" smtClean="0"/>
              <a:pPr>
                <a:defRPr/>
              </a:pPr>
              <a:t>3/9/2020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64DB897-0519-4226-AF0C-62E9FA86D423}" type="slidenum">
              <a:rPr lang="en-US" smtClean="0"/>
              <a:pPr>
                <a:defRPr/>
              </a:pPr>
              <a:t>‹#›</a:t>
            </a:fld>
            <a:endParaRPr lang="en-US" dirty="0"/>
          </a:p>
        </p:txBody>
      </p:sp>
    </p:spTree>
    <p:extLst>
      <p:ext uri="{BB962C8B-B14F-4D97-AF65-F5344CB8AC3E}">
        <p14:creationId xmlns:p14="http://schemas.microsoft.com/office/powerpoint/2010/main" val="8116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C460832-573E-4D08-8C79-C8EC0D59B830}" type="datetime1">
              <a:rPr lang="en-US" smtClean="0"/>
              <a:pPr>
                <a:defRPr/>
              </a:pPr>
              <a:t>3/9/2020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399D453-940D-417C-A159-D1DD19FDC380}" type="slidenum">
              <a:rPr lang="en-US" smtClean="0"/>
              <a:pPr>
                <a:defRPr/>
              </a:pPr>
              <a:t>‹#›</a:t>
            </a:fld>
            <a:endParaRPr lang="en-US" dirty="0"/>
          </a:p>
        </p:txBody>
      </p:sp>
    </p:spTree>
    <p:extLst>
      <p:ext uri="{BB962C8B-B14F-4D97-AF65-F5344CB8AC3E}">
        <p14:creationId xmlns:p14="http://schemas.microsoft.com/office/powerpoint/2010/main" val="4145207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1"/>
            <a:ext cx="4047067"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39733" y="1600201"/>
            <a:ext cx="4047067"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CD0CBE37-A669-42A6-8E39-F9521041F879}" type="datetime1">
              <a:rPr lang="en-US"/>
              <a:pPr>
                <a:defRPr/>
              </a:pPr>
              <a:t>3/9/2020</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E6E646E8-6CDE-429A-9464-E1F959A13225}" type="slidenum">
              <a:rPr lang="en-US"/>
              <a:pPr>
                <a:defRPr/>
              </a:pPr>
              <a:t>‹#›</a:t>
            </a:fld>
            <a:endParaRPr lang="en-US" dirty="0"/>
          </a:p>
        </p:txBody>
      </p:sp>
    </p:spTree>
    <p:extLst>
      <p:ext uri="{BB962C8B-B14F-4D97-AF65-F5344CB8AC3E}">
        <p14:creationId xmlns:p14="http://schemas.microsoft.com/office/powerpoint/2010/main" val="230176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D68EA34-E595-4A30-82AF-2F1CEDC97660}" type="datetime1">
              <a:rPr lang="en-US" smtClean="0"/>
              <a:pPr>
                <a:defRPr/>
              </a:pPr>
              <a:t>3/9/2020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F29D73D-2C95-4695-8F59-F8546851ACFA}" type="slidenum">
              <a:rPr lang="en-US" smtClean="0"/>
              <a:pPr>
                <a:defRPr/>
              </a:pPr>
              <a:t>‹#›</a:t>
            </a:fld>
            <a:endParaRPr lang="en-US" dirty="0"/>
          </a:p>
        </p:txBody>
      </p:sp>
    </p:spTree>
    <p:extLst>
      <p:ext uri="{BB962C8B-B14F-4D97-AF65-F5344CB8AC3E}">
        <p14:creationId xmlns:p14="http://schemas.microsoft.com/office/powerpoint/2010/main" val="3983306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659F56B-4DC0-4B74-B403-4FB05BB08F5D}" type="datetime1">
              <a:rPr lang="en-US" smtClean="0"/>
              <a:pPr>
                <a:defRPr/>
              </a:pPr>
              <a:t>3/9/2020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03D37B5-E51A-4951-BB6E-817ED5879C09}" type="slidenum">
              <a:rPr lang="en-US" smtClean="0"/>
              <a:pPr>
                <a:defRPr/>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31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72A3DF12-7B81-4A0D-9369-F02A6C9FFF0E}" type="datetime1">
              <a:rPr lang="en-US" smtClean="0"/>
              <a:pPr>
                <a:defRPr/>
              </a:pPr>
              <a:t>3/9/2020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079CE6B-E708-4176-B274-4E1A618922DE}" type="slidenum">
              <a:rPr lang="en-US" smtClean="0"/>
              <a:pPr>
                <a:defRPr/>
              </a:pPr>
              <a:t>‹#›</a:t>
            </a:fld>
            <a:endParaRPr lang="en-US" dirty="0"/>
          </a:p>
        </p:txBody>
      </p:sp>
    </p:spTree>
    <p:extLst>
      <p:ext uri="{BB962C8B-B14F-4D97-AF65-F5344CB8AC3E}">
        <p14:creationId xmlns:p14="http://schemas.microsoft.com/office/powerpoint/2010/main" val="420215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582E1E8B-339C-4D1E-B957-6F677AAEB432}" type="datetime1">
              <a:rPr lang="en-US" smtClean="0"/>
              <a:pPr>
                <a:defRPr/>
              </a:pPr>
              <a:t>3/9/2020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4E1FD99-4F64-4291-897C-7D1B2450EE0A}" type="slidenum">
              <a:rPr lang="en-US" smtClean="0"/>
              <a:pPr>
                <a:defRPr/>
              </a:pPr>
              <a:t>‹#›</a:t>
            </a:fld>
            <a:endParaRPr lang="en-US" dirty="0"/>
          </a:p>
        </p:txBody>
      </p:sp>
    </p:spTree>
    <p:extLst>
      <p:ext uri="{BB962C8B-B14F-4D97-AF65-F5344CB8AC3E}">
        <p14:creationId xmlns:p14="http://schemas.microsoft.com/office/powerpoint/2010/main" val="1578218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607AF02-71B8-4861-B845-395F92B0D1C9}" type="datetime1">
              <a:rPr lang="en-US" smtClean="0"/>
              <a:pPr>
                <a:defRPr/>
              </a:pPr>
              <a:t>3/9/2020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4656EEFB-D6D5-4337-9C55-8A5DB6471A21}" type="slidenum">
              <a:rPr lang="en-US" smtClean="0"/>
              <a:pPr>
                <a:defRPr/>
              </a:pPr>
              <a:t>‹#›</a:t>
            </a:fld>
            <a:endParaRPr lang="en-US" dirty="0"/>
          </a:p>
        </p:txBody>
      </p:sp>
    </p:spTree>
    <p:extLst>
      <p:ext uri="{BB962C8B-B14F-4D97-AF65-F5344CB8AC3E}">
        <p14:creationId xmlns:p14="http://schemas.microsoft.com/office/powerpoint/2010/main" val="1605590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960ACCD3-8C07-4856-BC6D-BB4AC78A58B3}" type="datetime1">
              <a:rPr lang="en-US" smtClean="0"/>
              <a:pPr>
                <a:defRPr/>
              </a:pPr>
              <a:t>3/9/2020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dirty="0"/>
          </a:p>
        </p:txBody>
      </p:sp>
      <p:sp>
        <p:nvSpPr>
          <p:cNvPr id="9" name="Slide Number Placeholder 8"/>
          <p:cNvSpPr>
            <a:spLocks noGrp="1"/>
          </p:cNvSpPr>
          <p:nvPr>
            <p:ph type="sldNum" sz="quarter" idx="12"/>
          </p:nvPr>
        </p:nvSpPr>
        <p:spPr/>
        <p:txBody>
          <a:bodyPr/>
          <a:lstStyle/>
          <a:p>
            <a:pPr>
              <a:defRPr/>
            </a:pPr>
            <a:fld id="{A2A5D7AD-44AC-4AE7-BE74-830A596BA73A}" type="slidenum">
              <a:rPr lang="en-US" smtClean="0"/>
              <a:pPr>
                <a:defRPr/>
              </a:pPr>
              <a:t>‹#›</a:t>
            </a:fld>
            <a:endParaRPr lang="en-US" dirty="0"/>
          </a:p>
        </p:txBody>
      </p:sp>
    </p:spTree>
    <p:extLst>
      <p:ext uri="{BB962C8B-B14F-4D97-AF65-F5344CB8AC3E}">
        <p14:creationId xmlns:p14="http://schemas.microsoft.com/office/powerpoint/2010/main" val="1714257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62F9B38F-3BC9-4410-AA1B-5575157B1418}" type="datetime1">
              <a:rPr lang="en-US" smtClean="0"/>
              <a:pPr>
                <a:defRPr/>
              </a:pPr>
              <a:t>3/9/2020</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76E3511E-23CC-4EC5-BCB8-F0ED6A1E8E55}" type="slidenum">
              <a:rPr lang="en-US" smtClean="0"/>
              <a:pPr>
                <a:defRPr/>
              </a:pPr>
              <a:t>‹#›</a:t>
            </a:fld>
            <a:endParaRPr lang="en-US" dirty="0"/>
          </a:p>
        </p:txBody>
      </p:sp>
    </p:spTree>
    <p:extLst>
      <p:ext uri="{BB962C8B-B14F-4D97-AF65-F5344CB8AC3E}">
        <p14:creationId xmlns:p14="http://schemas.microsoft.com/office/powerpoint/2010/main" val="1583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F9C679B-D622-4529-B863-DEE04086199B}" type="datetime1">
              <a:rPr lang="en-US" smtClean="0"/>
              <a:pPr>
                <a:defRPr/>
              </a:pPr>
              <a:t>3/9/2020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953E4AE-1A2F-486D-9B7E-24B5F9317D3D}" type="slidenum">
              <a:rPr lang="en-US" smtClean="0"/>
              <a:pPr>
                <a:defRPr/>
              </a:pPr>
              <a:t>‹#›</a:t>
            </a:fld>
            <a:endParaRPr lang="en-US" dirty="0"/>
          </a:p>
        </p:txBody>
      </p:sp>
    </p:spTree>
    <p:extLst>
      <p:ext uri="{BB962C8B-B14F-4D97-AF65-F5344CB8AC3E}">
        <p14:creationId xmlns:p14="http://schemas.microsoft.com/office/powerpoint/2010/main" val="29232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D8C41E02-F18F-40E3-BDB9-1C5346C60215}" type="datetime1">
              <a:rPr lang="en-US" smtClean="0"/>
              <a:pPr>
                <a:defRPr/>
              </a:pPr>
              <a:t>3/9/2020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021C16AB-4947-4786-8401-B3838944D303}" type="slidenum">
              <a:rPr lang="en-US" smtClean="0"/>
              <a:pPr>
                <a:defRPr/>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264098"/>
      </p:ext>
    </p:extLst>
  </p:cSld>
  <p:clrMap bg1="lt1" tx1="dk1" bg2="lt2" tx2="dk2" accent1="accent1" accent2="accent2" accent3="accent3" accent4="accent4" accent5="accent5" accent6="accent6" hlink="hlink" folHlink="folHlink"/>
  <p:sldLayoutIdLst>
    <p:sldLayoutId id="2147484603" r:id="rId1"/>
    <p:sldLayoutId id="2147484604" r:id="rId2"/>
    <p:sldLayoutId id="2147484605" r:id="rId3"/>
    <p:sldLayoutId id="2147484606" r:id="rId4"/>
    <p:sldLayoutId id="2147484607" r:id="rId5"/>
    <p:sldLayoutId id="2147484608" r:id="rId6"/>
    <p:sldLayoutId id="2147484609" r:id="rId7"/>
    <p:sldLayoutId id="2147484610" r:id="rId8"/>
    <p:sldLayoutId id="2147484611" r:id="rId9"/>
    <p:sldLayoutId id="2147484612" r:id="rId10"/>
    <p:sldLayoutId id="2147484613" r:id="rId11"/>
    <p:sldLayoutId id="2147484614"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755339" y="579520"/>
            <a:ext cx="5083743" cy="838200"/>
          </a:xfrm>
        </p:spPr>
        <p:txBody>
          <a:bodyPr>
            <a:normAutofit/>
          </a:bodyPr>
          <a:lstStyle/>
          <a:p>
            <a:pPr eaLnBrk="1" fontAlgn="auto" hangingPunct="1">
              <a:lnSpc>
                <a:spcPct val="100000"/>
              </a:lnSpc>
              <a:spcAft>
                <a:spcPts val="0"/>
              </a:spcAft>
              <a:defRPr/>
            </a:pPr>
            <a:r>
              <a:rPr lang="en-US" sz="3200" u="sng" dirty="0">
                <a:effectLst>
                  <a:outerShdw blurRad="38100" dist="38100" dir="2700000" algn="tl">
                    <a:srgbClr val="000000">
                      <a:alpha val="43137"/>
                    </a:srgbClr>
                  </a:outerShdw>
                </a:effectLst>
                <a:latin typeface="Book Antiqua" panose="02040602050305030304" pitchFamily="18" charset="0"/>
              </a:rPr>
              <a:t>The C-TRACT Trial</a:t>
            </a:r>
            <a:r>
              <a:rPr lang="en-US" sz="3600" u="sng" dirty="0">
                <a:effectLst>
                  <a:outerShdw blurRad="38100" dist="38100" dir="2700000" algn="tl">
                    <a:srgbClr val="000000">
                      <a:alpha val="43137"/>
                    </a:srgbClr>
                  </a:outerShdw>
                </a:effectLst>
                <a:latin typeface="Book Antiqua" panose="02040602050305030304" pitchFamily="18" charset="0"/>
              </a:rPr>
              <a:t>	</a:t>
            </a:r>
            <a:endParaRPr lang="en-US" sz="3600" dirty="0">
              <a:effectLst>
                <a:outerShdw blurRad="38100" dist="38100" dir="2700000" algn="tl">
                  <a:srgbClr val="000000">
                    <a:alpha val="43137"/>
                  </a:srgbClr>
                </a:outerShdw>
              </a:effectLst>
              <a:latin typeface="Book Antiqua" panose="02040602050305030304" pitchFamily="18" charset="0"/>
            </a:endParaRPr>
          </a:p>
        </p:txBody>
      </p:sp>
      <p:sp>
        <p:nvSpPr>
          <p:cNvPr id="9219" name="Subtitle 2"/>
          <p:cNvSpPr>
            <a:spLocks noGrp="1"/>
          </p:cNvSpPr>
          <p:nvPr>
            <p:ph type="subTitle" idx="4294967295"/>
          </p:nvPr>
        </p:nvSpPr>
        <p:spPr>
          <a:xfrm>
            <a:off x="3791383" y="1414565"/>
            <a:ext cx="4865104" cy="740215"/>
          </a:xfrm>
        </p:spPr>
        <p:txBody>
          <a:bodyPr>
            <a:normAutofit/>
          </a:bodyPr>
          <a:lstStyle/>
          <a:p>
            <a:r>
              <a:rPr lang="en-US" altLang="en-US" dirty="0">
                <a:latin typeface="Book Antiqua" panose="02040602050305030304" pitchFamily="18" charset="0"/>
              </a:rPr>
              <a:t>Chronic Venous Thrombosis:  Relief with Adjunctive Catheter Directed Therapy</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381000" y="998620"/>
            <a:ext cx="3124200" cy="4868779"/>
          </a:xfrm>
          <a:prstGeom prst="rect">
            <a:avLst/>
          </a:prstGeom>
          <a:noFill/>
          <a:ln>
            <a:noFill/>
          </a:ln>
        </p:spPr>
      </p:pic>
      <p:sp>
        <p:nvSpPr>
          <p:cNvPr id="6" name="Slide Number Placeholder 3"/>
          <p:cNvSpPr>
            <a:spLocks noGrp="1"/>
          </p:cNvSpPr>
          <p:nvPr>
            <p:ph type="sldNum" sz="quarter" idx="12"/>
          </p:nvPr>
        </p:nvSpPr>
        <p:spPr>
          <a:xfrm>
            <a:off x="7425344" y="6459786"/>
            <a:ext cx="984019" cy="365125"/>
          </a:xfrm>
        </p:spPr>
        <p:txBody>
          <a:bodyPr/>
          <a:lstStyle/>
          <a:p>
            <a:pPr>
              <a:defRPr/>
            </a:pPr>
            <a:r>
              <a:rPr lang="en-US" b="1" dirty="0"/>
              <a:t>1</a:t>
            </a:r>
          </a:p>
        </p:txBody>
      </p:sp>
      <p:sp>
        <p:nvSpPr>
          <p:cNvPr id="7" name="Subtitle 2"/>
          <p:cNvSpPr txBox="1">
            <a:spLocks/>
          </p:cNvSpPr>
          <p:nvPr/>
        </p:nvSpPr>
        <p:spPr>
          <a:xfrm>
            <a:off x="3581400" y="3433009"/>
            <a:ext cx="4974423" cy="106680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fontAlgn="auto"/>
            <a:endParaRPr lang="en-US" altLang="en-US" sz="3600" i="1" dirty="0">
              <a:latin typeface="Book Antiqua" panose="02040602050305030304" pitchFamily="18" charset="0"/>
            </a:endParaRPr>
          </a:p>
        </p:txBody>
      </p:sp>
      <p:sp>
        <p:nvSpPr>
          <p:cNvPr id="3" name="Rectangle 2"/>
          <p:cNvSpPr/>
          <p:nvPr/>
        </p:nvSpPr>
        <p:spPr>
          <a:xfrm>
            <a:off x="3864658" y="2950360"/>
            <a:ext cx="4974423" cy="707886"/>
          </a:xfrm>
          <a:prstGeom prst="rect">
            <a:avLst/>
          </a:prstGeom>
        </p:spPr>
        <p:txBody>
          <a:bodyPr wrap="square">
            <a:spAutoFit/>
          </a:bodyPr>
          <a:lstStyle/>
          <a:p>
            <a:r>
              <a:rPr lang="en-US" sz="2000" b="1" dirty="0">
                <a:latin typeface="Book Antiqua" panose="02040602050305030304" pitchFamily="18" charset="0"/>
                <a:ea typeface="Calibri" panose="020F0502020204030204" pitchFamily="34" charset="0"/>
                <a:cs typeface="Times New Roman" panose="02020603050405020304" pitchFamily="18" charset="0"/>
              </a:rPr>
              <a:t>Review of Protocol v4.7 and Distribution of Compression Garments</a:t>
            </a:r>
            <a:endParaRPr lang="en-US" sz="2000" b="1" dirty="0"/>
          </a:p>
        </p:txBody>
      </p:sp>
      <p:sp>
        <p:nvSpPr>
          <p:cNvPr id="5" name="TextBox 4"/>
          <p:cNvSpPr txBox="1"/>
          <p:nvPr/>
        </p:nvSpPr>
        <p:spPr>
          <a:xfrm>
            <a:off x="3791383" y="4982458"/>
            <a:ext cx="5279341" cy="1154162"/>
          </a:xfrm>
          <a:prstGeom prst="rect">
            <a:avLst/>
          </a:prstGeom>
          <a:noFill/>
        </p:spPr>
        <p:txBody>
          <a:bodyPr wrap="square" rtlCol="0">
            <a:spAutoFit/>
          </a:bodyPr>
          <a:lstStyle/>
          <a:p>
            <a:r>
              <a:rPr lang="en-US" sz="1700" dirty="0">
                <a:latin typeface="Book Antiqua" panose="02040602050305030304" pitchFamily="18" charset="0"/>
              </a:rPr>
              <a:t>Angela Oliver, RN BSN </a:t>
            </a:r>
            <a:r>
              <a:rPr lang="en-US" sz="1700" dirty="0" smtClean="0">
                <a:latin typeface="Book Antiqua" panose="02040602050305030304" pitchFamily="18" charset="0"/>
              </a:rPr>
              <a:t>MS </a:t>
            </a:r>
          </a:p>
          <a:p>
            <a:r>
              <a:rPr lang="en-US" sz="1700" dirty="0" smtClean="0">
                <a:latin typeface="Book Antiqua" panose="02040602050305030304" pitchFamily="18" charset="0"/>
              </a:rPr>
              <a:t>Carla </a:t>
            </a:r>
            <a:r>
              <a:rPr lang="en-US" sz="1700" dirty="0">
                <a:latin typeface="Book Antiqua" panose="02040602050305030304" pitchFamily="18" charset="0"/>
              </a:rPr>
              <a:t>Crawford, </a:t>
            </a:r>
            <a:r>
              <a:rPr lang="en-US" sz="1700" dirty="0" err="1">
                <a:latin typeface="Book Antiqua" panose="02040602050305030304" pitchFamily="18" charset="0"/>
              </a:rPr>
              <a:t>Medi</a:t>
            </a:r>
            <a:r>
              <a:rPr lang="en-US" sz="1700" dirty="0">
                <a:latin typeface="Book Antiqua" panose="02040602050305030304" pitchFamily="18" charset="0"/>
              </a:rPr>
              <a:t> USA </a:t>
            </a:r>
            <a:r>
              <a:rPr lang="en-US" sz="1700" dirty="0" smtClean="0">
                <a:latin typeface="Book Antiqua" panose="02040602050305030304" pitchFamily="18" charset="0"/>
              </a:rPr>
              <a:t>Representative</a:t>
            </a:r>
          </a:p>
          <a:p>
            <a:r>
              <a:rPr lang="en-US" sz="1700" dirty="0">
                <a:latin typeface="Book Antiqua" panose="02040602050305030304" pitchFamily="18" charset="0"/>
              </a:rPr>
              <a:t>Patty </a:t>
            </a:r>
            <a:r>
              <a:rPr lang="en-US" sz="1700" dirty="0" err="1" smtClean="0">
                <a:latin typeface="Book Antiqua" panose="02040602050305030304" pitchFamily="18" charset="0"/>
              </a:rPr>
              <a:t>Nieters</a:t>
            </a:r>
            <a:r>
              <a:rPr lang="en-US" sz="1700" dirty="0">
                <a:latin typeface="Book Antiqua" panose="02040602050305030304" pitchFamily="18" charset="0"/>
              </a:rPr>
              <a:t>, RN </a:t>
            </a:r>
            <a:r>
              <a:rPr lang="en-US" sz="1700" dirty="0" smtClean="0">
                <a:latin typeface="Book Antiqua" panose="02040602050305030304" pitchFamily="18" charset="0"/>
              </a:rPr>
              <a:t>BSN, Clinical Research Specialist </a:t>
            </a:r>
            <a:endParaRPr lang="en-US" sz="1700" dirty="0">
              <a:latin typeface="Book Antiqua" panose="02040602050305030304" pitchFamily="18" charset="0"/>
            </a:endParaRPr>
          </a:p>
          <a:p>
            <a:endParaRPr lang="en-US" dirty="0">
              <a:latin typeface="Book Antiqua" panose="02040602050305030304" pitchFamily="18" charset="0"/>
            </a:endParaRPr>
          </a:p>
        </p:txBody>
      </p:sp>
    </p:spTree>
    <p:extLst>
      <p:ext uri="{BB962C8B-B14F-4D97-AF65-F5344CB8AC3E}">
        <p14:creationId xmlns:p14="http://schemas.microsoft.com/office/powerpoint/2010/main" val="2787464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10</a:t>
            </a:fld>
            <a:endParaRPr lang="en-US" b="1" dirty="0">
              <a:solidFill>
                <a:schemeClr val="bg1"/>
              </a:solidFill>
            </a:endParaRPr>
          </a:p>
        </p:txBody>
      </p:sp>
      <p:sp>
        <p:nvSpPr>
          <p:cNvPr id="3" name="Title 2"/>
          <p:cNvSpPr>
            <a:spLocks noGrp="1"/>
          </p:cNvSpPr>
          <p:nvPr>
            <p:ph type="title" idx="4294967295"/>
          </p:nvPr>
        </p:nvSpPr>
        <p:spPr>
          <a:xfrm>
            <a:off x="644074" y="195613"/>
            <a:ext cx="7507705" cy="563405"/>
          </a:xfrm>
        </p:spPr>
        <p:txBody>
          <a:bodyPr>
            <a:noAutofit/>
          </a:bodyPr>
          <a:lstStyle/>
          <a:p>
            <a:pPr algn="ctr">
              <a:defRPr/>
            </a:pPr>
            <a:r>
              <a:rPr lang="en-US" sz="3200" dirty="0" smtClean="0">
                <a:solidFill>
                  <a:schemeClr val="tx1"/>
                </a:solidFill>
                <a:latin typeface="Book Antiqua" panose="02040602050305030304" pitchFamily="18" charset="0"/>
              </a:rPr>
              <a:t>Clinical Considerations</a:t>
            </a:r>
            <a:endParaRPr lang="en-US" sz="32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644074" y="1219200"/>
            <a:ext cx="7509326" cy="4419600"/>
          </a:xfrm>
        </p:spPr>
        <p:txBody>
          <a:bodyPr>
            <a:normAutofit/>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p:txBody>
      </p:sp>
      <p:cxnSp>
        <p:nvCxnSpPr>
          <p:cNvPr id="4" name="Straight Connector 3"/>
          <p:cNvCxnSpPr/>
          <p:nvPr/>
        </p:nvCxnSpPr>
        <p:spPr>
          <a:xfrm>
            <a:off x="298430" y="914400"/>
            <a:ext cx="8610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44074" y="1546956"/>
            <a:ext cx="7916068" cy="4764381"/>
          </a:xfrm>
          <a:prstGeom prst="rect">
            <a:avLst/>
          </a:prstGeom>
          <a:noFill/>
        </p:spPr>
        <p:txBody>
          <a:bodyPr wrap="square" rtlCol="0">
            <a:spAutoFit/>
          </a:bodyPr>
          <a:lstStyle/>
          <a:p>
            <a:pPr marL="228600" marR="0">
              <a:lnSpc>
                <a:spcPct val="115000"/>
              </a:lnSpc>
              <a:spcBef>
                <a:spcPts val="0"/>
              </a:spcBef>
              <a:spcAft>
                <a:spcPts val="0"/>
              </a:spcAft>
            </a:pPr>
            <a:r>
              <a:rPr lang="en-US" sz="3200" dirty="0" smtClean="0">
                <a:latin typeface="Book Antiqua" panose="02040602050305030304" pitchFamily="18" charset="0"/>
                <a:ea typeface="Calibri" panose="020F0502020204030204" pitchFamily="34" charset="0"/>
                <a:cs typeface="Times New Roman" panose="02020603050405020304" pitchFamily="18" charset="0"/>
              </a:rPr>
              <a:t>Alternative Compression Therapies</a:t>
            </a:r>
          </a:p>
          <a:p>
            <a:pPr marL="228600" marR="0">
              <a:lnSpc>
                <a:spcPct val="115000"/>
              </a:lnSpc>
              <a:spcBef>
                <a:spcPts val="0"/>
              </a:spcBef>
              <a:spcAft>
                <a:spcPts val="0"/>
              </a:spcAft>
            </a:pPr>
            <a:r>
              <a:rPr lang="en-US" sz="2000" dirty="0" smtClean="0">
                <a:latin typeface="Book Antiqua" panose="02040602050305030304" pitchFamily="18" charset="0"/>
                <a:ea typeface="Calibri" panose="020F0502020204030204" pitchFamily="34" charset="0"/>
                <a:cs typeface="Times New Roman" panose="02020603050405020304" pitchFamily="18" charset="0"/>
              </a:rPr>
              <a:t>	</a:t>
            </a:r>
            <a:r>
              <a:rPr lang="en-US" sz="2800" dirty="0" smtClean="0">
                <a:latin typeface="Book Antiqua" panose="02040602050305030304" pitchFamily="18" charset="0"/>
                <a:ea typeface="Calibri" panose="020F0502020204030204" pitchFamily="34" charset="0"/>
                <a:cs typeface="Times New Roman" panose="02020603050405020304" pitchFamily="18" charset="0"/>
              </a:rPr>
              <a:t>Mechanical Compression Devices</a:t>
            </a:r>
          </a:p>
          <a:p>
            <a:pPr marL="228600" marR="0">
              <a:lnSpc>
                <a:spcPct val="115000"/>
              </a:lnSpc>
              <a:spcBef>
                <a:spcPts val="0"/>
              </a:spcBef>
              <a:spcAft>
                <a:spcPts val="0"/>
              </a:spcAft>
            </a:pPr>
            <a:endParaRPr lang="en-US" sz="2800" dirty="0">
              <a:latin typeface="Book Antiqua" panose="02040602050305030304" pitchFamily="18" charset="0"/>
              <a:ea typeface="Calibri" panose="020F0502020204030204" pitchFamily="34" charset="0"/>
              <a:cs typeface="Times New Roman" panose="02020603050405020304" pitchFamily="18" charset="0"/>
            </a:endParaRPr>
          </a:p>
          <a:p>
            <a:pPr marL="685800" marR="0" indent="-457200">
              <a:lnSpc>
                <a:spcPct val="115000"/>
              </a:lnSpc>
              <a:spcBef>
                <a:spcPts val="0"/>
              </a:spcBef>
              <a:spcAft>
                <a:spcPts val="0"/>
              </a:spcAft>
              <a:buFont typeface="Arial" panose="020B0604020202020204" pitchFamily="34" charset="0"/>
              <a:buChar char="•"/>
            </a:pPr>
            <a:r>
              <a:rPr lang="en-US" sz="2800" dirty="0" smtClean="0">
                <a:latin typeface="Book Antiqua" panose="02040602050305030304" pitchFamily="18" charset="0"/>
                <a:ea typeface="Calibri" panose="020F0502020204030204" pitchFamily="34" charset="0"/>
                <a:cs typeface="Times New Roman" panose="02020603050405020304" pitchFamily="18" charset="0"/>
              </a:rPr>
              <a:t>The </a:t>
            </a:r>
            <a:r>
              <a:rPr lang="en-US" sz="2800" dirty="0" err="1" smtClean="0">
                <a:latin typeface="Book Antiqua" panose="02040602050305030304" pitchFamily="18" charset="0"/>
                <a:ea typeface="Calibri" panose="020F0502020204030204" pitchFamily="34" charset="0"/>
                <a:cs typeface="Times New Roman" panose="02020603050405020304" pitchFamily="18" charset="0"/>
              </a:rPr>
              <a:t>Venowave</a:t>
            </a:r>
            <a:endParaRPr lang="en-US" sz="2800" dirty="0" smtClean="0">
              <a:latin typeface="Book Antiqua" panose="02040602050305030304" pitchFamily="18" charset="0"/>
              <a:ea typeface="Calibri" panose="020F0502020204030204" pitchFamily="34" charset="0"/>
              <a:cs typeface="Times New Roman" panose="02020603050405020304" pitchFamily="18" charset="0"/>
            </a:endParaRPr>
          </a:p>
          <a:p>
            <a:pPr marL="685800" marR="0" indent="-457200">
              <a:lnSpc>
                <a:spcPct val="115000"/>
              </a:lnSpc>
              <a:spcBef>
                <a:spcPts val="0"/>
              </a:spcBef>
              <a:spcAft>
                <a:spcPts val="0"/>
              </a:spcAft>
              <a:buFont typeface="Arial" panose="020B0604020202020204" pitchFamily="34" charset="0"/>
              <a:buChar char="•"/>
            </a:pPr>
            <a:endParaRPr lang="en-US" sz="2800" dirty="0">
              <a:latin typeface="Book Antiqua" panose="02040602050305030304" pitchFamily="18" charset="0"/>
              <a:ea typeface="Calibri" panose="020F0502020204030204" pitchFamily="34" charset="0"/>
              <a:cs typeface="Times New Roman" panose="02020603050405020304" pitchFamily="18" charset="0"/>
            </a:endParaRPr>
          </a:p>
          <a:p>
            <a:pPr marL="685800" marR="0" indent="-457200">
              <a:lnSpc>
                <a:spcPct val="115000"/>
              </a:lnSpc>
              <a:spcBef>
                <a:spcPts val="0"/>
              </a:spcBef>
              <a:spcAft>
                <a:spcPts val="0"/>
              </a:spcAft>
              <a:buFont typeface="Arial" panose="020B0604020202020204" pitchFamily="34" charset="0"/>
              <a:buChar char="•"/>
            </a:pPr>
            <a:r>
              <a:rPr lang="en-US" sz="2800" dirty="0" smtClean="0">
                <a:latin typeface="Book Antiqua" panose="02040602050305030304" pitchFamily="18" charset="0"/>
                <a:ea typeface="Calibri" panose="020F0502020204030204" pitchFamily="34" charset="0"/>
                <a:cs typeface="Times New Roman" panose="02020603050405020304" pitchFamily="18" charset="0"/>
              </a:rPr>
              <a:t>The </a:t>
            </a:r>
            <a:r>
              <a:rPr lang="en-US" sz="2800" dirty="0" err="1" smtClean="0">
                <a:latin typeface="Book Antiqua" panose="02040602050305030304" pitchFamily="18" charset="0"/>
                <a:ea typeface="Calibri" panose="020F0502020204030204" pitchFamily="34" charset="0"/>
                <a:cs typeface="Times New Roman" panose="02020603050405020304" pitchFamily="18" charset="0"/>
              </a:rPr>
              <a:t>ACTitouch</a:t>
            </a:r>
            <a:endParaRPr lang="en-US" sz="2800" dirty="0" smtClean="0">
              <a:latin typeface="Book Antiqua" panose="02040602050305030304" pitchFamily="18" charset="0"/>
              <a:ea typeface="Calibri" panose="020F0502020204030204" pitchFamily="34" charset="0"/>
              <a:cs typeface="Times New Roman" panose="02020603050405020304" pitchFamily="18" charset="0"/>
            </a:endParaRPr>
          </a:p>
          <a:p>
            <a:pPr marL="685800" marR="0" indent="-457200">
              <a:lnSpc>
                <a:spcPct val="115000"/>
              </a:lnSpc>
              <a:spcBef>
                <a:spcPts val="0"/>
              </a:spcBef>
              <a:spcAft>
                <a:spcPts val="0"/>
              </a:spcAft>
              <a:buFont typeface="Arial" panose="020B0604020202020204" pitchFamily="34" charset="0"/>
              <a:buChar char="•"/>
            </a:pPr>
            <a:endParaRPr lang="en-US" sz="2800" dirty="0">
              <a:latin typeface="Book Antiqua" panose="02040602050305030304" pitchFamily="18" charset="0"/>
              <a:ea typeface="Calibri" panose="020F0502020204030204" pitchFamily="34" charset="0"/>
              <a:cs typeface="Times New Roman" panose="02020603050405020304" pitchFamily="18" charset="0"/>
            </a:endParaRPr>
          </a:p>
          <a:p>
            <a:pPr marL="685800" marR="0" indent="-457200">
              <a:lnSpc>
                <a:spcPct val="115000"/>
              </a:lnSpc>
              <a:spcBef>
                <a:spcPts val="0"/>
              </a:spcBef>
              <a:spcAft>
                <a:spcPts val="0"/>
              </a:spcAft>
              <a:buFont typeface="Arial" panose="020B0604020202020204" pitchFamily="34" charset="0"/>
              <a:buChar char="•"/>
            </a:pPr>
            <a:r>
              <a:rPr lang="en-US" sz="2800" dirty="0" smtClean="0">
                <a:latin typeface="Book Antiqua" panose="02040602050305030304" pitchFamily="18" charset="0"/>
                <a:ea typeface="Calibri" panose="020F0502020204030204" pitchFamily="34" charset="0"/>
                <a:cs typeface="Times New Roman" panose="02020603050405020304" pitchFamily="18" charset="0"/>
              </a:rPr>
              <a:t>The </a:t>
            </a:r>
            <a:r>
              <a:rPr lang="en-US" sz="2800" dirty="0" err="1" smtClean="0">
                <a:latin typeface="Book Antiqua" panose="02040602050305030304" pitchFamily="18" charset="0"/>
                <a:ea typeface="Calibri" panose="020F0502020204030204" pitchFamily="34" charset="0"/>
                <a:cs typeface="Times New Roman" panose="02020603050405020304" pitchFamily="18" charset="0"/>
              </a:rPr>
              <a:t>Flexitouch</a:t>
            </a:r>
            <a:endParaRPr lang="en-US" sz="2800" dirty="0" smtClean="0">
              <a:latin typeface="Book Antiqua" panose="02040602050305030304"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endParaRPr lang="en-US" dirty="0">
              <a:latin typeface="Book Antiqua" panose="02040602050305030304"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endParaRPr lang="en-US" dirty="0" smtClean="0">
              <a:latin typeface="Book Antiqua" panose="020406020503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6549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2A5D7AD-44AC-4AE7-BE74-830A596BA73A}" type="slidenum">
              <a:rPr lang="en-US" smtClean="0"/>
              <a:pPr>
                <a:defRPr/>
              </a:pPr>
              <a:t>11</a:t>
            </a:fld>
            <a:endParaRPr lang="en-US" dirty="0"/>
          </a:p>
        </p:txBody>
      </p:sp>
      <p:sp>
        <p:nvSpPr>
          <p:cNvPr id="3" name="Rectangle 2"/>
          <p:cNvSpPr/>
          <p:nvPr/>
        </p:nvSpPr>
        <p:spPr>
          <a:xfrm>
            <a:off x="533400" y="685801"/>
            <a:ext cx="8001000" cy="1862048"/>
          </a:xfrm>
          <a:prstGeom prst="rect">
            <a:avLst/>
          </a:prstGeom>
        </p:spPr>
        <p:txBody>
          <a:bodyPr wrap="square">
            <a:spAutoFit/>
          </a:bodyPr>
          <a:lstStyle/>
          <a:p>
            <a:pPr marL="228600" marR="0">
              <a:lnSpc>
                <a:spcPct val="115000"/>
              </a:lnSpc>
              <a:spcBef>
                <a:spcPts val="0"/>
              </a:spcBef>
              <a:spcAft>
                <a:spcPts val="0"/>
              </a:spcAft>
            </a:pPr>
            <a:r>
              <a:rPr lang="en-US" sz="2800" dirty="0">
                <a:latin typeface="Book Antiqua" panose="02040602050305030304" pitchFamily="18" charset="0"/>
                <a:ea typeface="Calibri" panose="020F0502020204030204" pitchFamily="34" charset="0"/>
                <a:cs typeface="Times New Roman" panose="02020603050405020304" pitchFamily="18" charset="0"/>
              </a:rPr>
              <a:t>The </a:t>
            </a:r>
            <a:r>
              <a:rPr lang="en-US" sz="2800" dirty="0" err="1">
                <a:latin typeface="Book Antiqua" panose="02040602050305030304" pitchFamily="18" charset="0"/>
                <a:ea typeface="Calibri" panose="020F0502020204030204" pitchFamily="34" charset="0"/>
                <a:cs typeface="Times New Roman" panose="02020603050405020304" pitchFamily="18" charset="0"/>
              </a:rPr>
              <a:t>Venowave</a:t>
            </a:r>
            <a:r>
              <a:rPr lang="en-US" sz="2800" dirty="0">
                <a:latin typeface="Book Antiqua" panose="02040602050305030304" pitchFamily="18" charset="0"/>
                <a:ea typeface="Calibri" panose="020F0502020204030204" pitchFamily="34" charset="0"/>
                <a:cs typeface="Times New Roman" panose="02020603050405020304" pitchFamily="18" charset="0"/>
              </a:rPr>
              <a:t>: </a:t>
            </a:r>
          </a:p>
          <a:p>
            <a:pPr marL="514350" marR="0" indent="-285750">
              <a:lnSpc>
                <a:spcPct val="115000"/>
              </a:lnSpc>
              <a:spcBef>
                <a:spcPts val="0"/>
              </a:spcBef>
              <a:spcAft>
                <a:spcPts val="0"/>
              </a:spcAft>
              <a:buFont typeface="Arial" panose="020B0604020202020204" pitchFamily="34" charset="0"/>
              <a:buChar char="•"/>
            </a:pPr>
            <a:r>
              <a:rPr lang="en-US" dirty="0">
                <a:latin typeface="Book Antiqua" panose="02040602050305030304" pitchFamily="18" charset="0"/>
                <a:ea typeface="Calibri" panose="020F0502020204030204" pitchFamily="34" charset="0"/>
                <a:cs typeface="Times New Roman" panose="02020603050405020304" pitchFamily="18" charset="0"/>
              </a:rPr>
              <a:t>A compact battery-operated peristaltic pump that generates a wave-form motion </a:t>
            </a:r>
          </a:p>
          <a:p>
            <a:pPr marL="514350" marR="0" indent="-285750">
              <a:lnSpc>
                <a:spcPct val="115000"/>
              </a:lnSpc>
              <a:spcBef>
                <a:spcPts val="0"/>
              </a:spcBef>
              <a:spcAft>
                <a:spcPts val="0"/>
              </a:spcAft>
              <a:buFont typeface="Arial" panose="020B0604020202020204" pitchFamily="34" charset="0"/>
              <a:buChar char="•"/>
            </a:pPr>
            <a:r>
              <a:rPr lang="en-US" dirty="0">
                <a:latin typeface="Book Antiqua" panose="02040602050305030304" pitchFamily="18" charset="0"/>
                <a:ea typeface="Calibri" panose="020F0502020204030204" pitchFamily="34" charset="0"/>
                <a:cs typeface="Times New Roman" panose="02020603050405020304" pitchFamily="18" charset="0"/>
              </a:rPr>
              <a:t>When worn firmly on the calf, the device produces an upward volumetric displacement which translates to an increase in blood flow</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2828924"/>
            <a:ext cx="5638800" cy="3171825"/>
          </a:xfrm>
          <a:prstGeom prst="rect">
            <a:avLst/>
          </a:prstGeom>
        </p:spPr>
      </p:pic>
    </p:spTree>
    <p:extLst>
      <p:ext uri="{BB962C8B-B14F-4D97-AF65-F5344CB8AC3E}">
        <p14:creationId xmlns:p14="http://schemas.microsoft.com/office/powerpoint/2010/main" val="2963682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2A5D7AD-44AC-4AE7-BE74-830A596BA73A}" type="slidenum">
              <a:rPr lang="en-US" smtClean="0"/>
              <a:pPr>
                <a:defRPr/>
              </a:pPr>
              <a:t>12</a:t>
            </a:fld>
            <a:endParaRPr lang="en-US" dirty="0"/>
          </a:p>
        </p:txBody>
      </p:sp>
      <p:sp>
        <p:nvSpPr>
          <p:cNvPr id="3" name="TextBox 2"/>
          <p:cNvSpPr txBox="1"/>
          <p:nvPr/>
        </p:nvSpPr>
        <p:spPr>
          <a:xfrm>
            <a:off x="1066799" y="685800"/>
            <a:ext cx="9372601" cy="523220"/>
          </a:xfrm>
          <a:prstGeom prst="rect">
            <a:avLst/>
          </a:prstGeom>
          <a:noFill/>
        </p:spPr>
        <p:txBody>
          <a:bodyPr wrap="square" rtlCol="0">
            <a:spAutoFit/>
          </a:bodyPr>
          <a:lstStyle/>
          <a:p>
            <a:r>
              <a:rPr lang="en-US" sz="2800" dirty="0" smtClean="0">
                <a:latin typeface="Book Antiqua" panose="02040602050305030304" pitchFamily="18" charset="0"/>
              </a:rPr>
              <a:t>The </a:t>
            </a:r>
            <a:r>
              <a:rPr lang="en-US" sz="2800" dirty="0" err="1" smtClean="0">
                <a:latin typeface="Book Antiqua" panose="02040602050305030304" pitchFamily="18" charset="0"/>
              </a:rPr>
              <a:t>ACTitouch</a:t>
            </a:r>
            <a:endParaRPr lang="en-US" sz="2800" dirty="0">
              <a:latin typeface="Book Antiqua" panose="02040602050305030304" pitchFamily="18" charset="0"/>
            </a:endParaRPr>
          </a:p>
        </p:txBody>
      </p:sp>
      <p:sp>
        <p:nvSpPr>
          <p:cNvPr id="4" name="Rectangle 3"/>
          <p:cNvSpPr/>
          <p:nvPr/>
        </p:nvSpPr>
        <p:spPr>
          <a:xfrm>
            <a:off x="1066799" y="1295400"/>
            <a:ext cx="7342563" cy="4247317"/>
          </a:xfrm>
          <a:prstGeom prst="rect">
            <a:avLst/>
          </a:prstGeom>
        </p:spPr>
        <p:txBody>
          <a:bodyPr wrap="square">
            <a:spAutoFit/>
          </a:bodyPr>
          <a:lstStyle/>
          <a:p>
            <a:pPr marL="285750" indent="-285750">
              <a:buFont typeface="Arial" panose="020B0604020202020204" pitchFamily="34" charset="0"/>
              <a:buChar char="•"/>
            </a:pPr>
            <a:r>
              <a:rPr lang="en-US" dirty="0" smtClean="0">
                <a:solidFill>
                  <a:srgbClr val="525257"/>
                </a:solidFill>
                <a:latin typeface="Book Antiqua" panose="02040602050305030304" pitchFamily="18" charset="0"/>
              </a:rPr>
              <a:t>For patients diagnosed with lymphedema</a:t>
            </a:r>
          </a:p>
          <a:p>
            <a:endParaRPr lang="en-US" dirty="0" smtClean="0">
              <a:solidFill>
                <a:srgbClr val="525257"/>
              </a:solidFill>
              <a:latin typeface="Book Antiqua" panose="02040602050305030304" pitchFamily="18" charset="0"/>
            </a:endParaRPr>
          </a:p>
          <a:p>
            <a:pPr marL="285750" indent="-285750">
              <a:buFont typeface="Arial" panose="020B0604020202020204" pitchFamily="34" charset="0"/>
              <a:buChar char="•"/>
            </a:pPr>
            <a:r>
              <a:rPr lang="en-US" dirty="0" smtClean="0">
                <a:solidFill>
                  <a:srgbClr val="525257"/>
                </a:solidFill>
                <a:latin typeface="Book Antiqua" panose="02040602050305030304" pitchFamily="18" charset="0"/>
              </a:rPr>
              <a:t>Adaptive </a:t>
            </a:r>
            <a:r>
              <a:rPr lang="en-US" dirty="0">
                <a:solidFill>
                  <a:srgbClr val="525257"/>
                </a:solidFill>
                <a:latin typeface="Book Antiqua" panose="02040602050305030304" pitchFamily="18" charset="0"/>
              </a:rPr>
              <a:t>compression therapy system </a:t>
            </a:r>
            <a:r>
              <a:rPr lang="en-US" dirty="0" smtClean="0">
                <a:solidFill>
                  <a:srgbClr val="525257"/>
                </a:solidFill>
                <a:latin typeface="Book Antiqua" panose="02040602050305030304" pitchFamily="18" charset="0"/>
              </a:rPr>
              <a:t>which offers </a:t>
            </a:r>
            <a:r>
              <a:rPr lang="en-US" dirty="0">
                <a:solidFill>
                  <a:srgbClr val="525257"/>
                </a:solidFill>
                <a:latin typeface="Book Antiqua" panose="02040602050305030304" pitchFamily="18" charset="0"/>
              </a:rPr>
              <a:t>both intermittent and sustained pneumatic compression in one easy-to-wear, ambulatory </a:t>
            </a:r>
            <a:r>
              <a:rPr lang="en-US" dirty="0" smtClean="0">
                <a:solidFill>
                  <a:srgbClr val="525257"/>
                </a:solidFill>
                <a:latin typeface="Book Antiqua" panose="02040602050305030304" pitchFamily="18" charset="0"/>
              </a:rPr>
              <a:t>device</a:t>
            </a:r>
            <a:endParaRPr lang="en-US" dirty="0">
              <a:solidFill>
                <a:srgbClr val="525257"/>
              </a:solidFill>
              <a:latin typeface="Book Antiqua" panose="02040602050305030304" pitchFamily="18" charset="0"/>
            </a:endParaRPr>
          </a:p>
          <a:p>
            <a:endParaRPr lang="en-US" dirty="0" smtClean="0">
              <a:solidFill>
                <a:srgbClr val="525257"/>
              </a:solidFill>
              <a:latin typeface="Book Antiqua" panose="02040602050305030304" pitchFamily="18" charset="0"/>
            </a:endParaRPr>
          </a:p>
          <a:p>
            <a:pPr marL="285750" indent="-285750">
              <a:buFont typeface="Arial" panose="020B0604020202020204" pitchFamily="34" charset="0"/>
              <a:buChar char="•"/>
            </a:pPr>
            <a:r>
              <a:rPr lang="en-US" dirty="0" smtClean="0">
                <a:solidFill>
                  <a:srgbClr val="525257"/>
                </a:solidFill>
                <a:latin typeface="Book Antiqua" panose="02040602050305030304" pitchFamily="18" charset="0"/>
              </a:rPr>
              <a:t>Dual-compression </a:t>
            </a:r>
            <a:r>
              <a:rPr lang="en-US" dirty="0">
                <a:solidFill>
                  <a:srgbClr val="525257"/>
                </a:solidFill>
                <a:latin typeface="Book Antiqua" panose="02040602050305030304" pitchFamily="18" charset="0"/>
              </a:rPr>
              <a:t>therapy </a:t>
            </a:r>
            <a:r>
              <a:rPr lang="en-US" dirty="0" smtClean="0">
                <a:solidFill>
                  <a:srgbClr val="525257"/>
                </a:solidFill>
                <a:latin typeface="Book Antiqua" panose="02040602050305030304" pitchFamily="18" charset="0"/>
              </a:rPr>
              <a:t>– elastic compression stockings/wraps in combination with the </a:t>
            </a:r>
            <a:r>
              <a:rPr lang="en-US" dirty="0" err="1" smtClean="0">
                <a:solidFill>
                  <a:srgbClr val="525257"/>
                </a:solidFill>
                <a:latin typeface="Book Antiqua" panose="02040602050305030304" pitchFamily="18" charset="0"/>
              </a:rPr>
              <a:t>Actitouch</a:t>
            </a:r>
            <a:r>
              <a:rPr lang="en-US" dirty="0" smtClean="0">
                <a:solidFill>
                  <a:srgbClr val="525257"/>
                </a:solidFill>
                <a:latin typeface="Book Antiqua" panose="02040602050305030304" pitchFamily="18" charset="0"/>
              </a:rPr>
              <a:t> can help to improve </a:t>
            </a:r>
            <a:r>
              <a:rPr lang="en-US" dirty="0">
                <a:solidFill>
                  <a:srgbClr val="525257"/>
                </a:solidFill>
                <a:latin typeface="Book Antiqua" panose="02040602050305030304" pitchFamily="18" charset="0"/>
              </a:rPr>
              <a:t>and accelerate venous ulcer </a:t>
            </a:r>
            <a:r>
              <a:rPr lang="en-US" dirty="0" smtClean="0">
                <a:solidFill>
                  <a:srgbClr val="525257"/>
                </a:solidFill>
                <a:latin typeface="Book Antiqua" panose="02040602050305030304" pitchFamily="18" charset="0"/>
              </a:rPr>
              <a:t>healing</a:t>
            </a:r>
          </a:p>
          <a:p>
            <a:pPr marL="285750" indent="-285750">
              <a:buFont typeface="Arial" panose="020B0604020202020204" pitchFamily="34" charset="0"/>
              <a:buChar char="•"/>
            </a:pPr>
            <a:endParaRPr lang="en-US" dirty="0">
              <a:solidFill>
                <a:srgbClr val="525257"/>
              </a:solidFill>
              <a:latin typeface="Book Antiqua" panose="02040602050305030304" pitchFamily="18" charset="0"/>
            </a:endParaRPr>
          </a:p>
          <a:p>
            <a:pPr marL="285750" indent="-285750">
              <a:buFont typeface="Arial" panose="020B0604020202020204" pitchFamily="34" charset="0"/>
              <a:buChar char="•"/>
            </a:pPr>
            <a:endParaRPr lang="en-US" dirty="0" smtClean="0">
              <a:solidFill>
                <a:srgbClr val="525257"/>
              </a:solidFill>
              <a:latin typeface="Book Antiqua" panose="02040602050305030304" pitchFamily="18" charset="0"/>
            </a:endParaRPr>
          </a:p>
          <a:p>
            <a:pPr marL="285750" indent="-285750">
              <a:buFont typeface="Arial" panose="020B0604020202020204" pitchFamily="34" charset="0"/>
              <a:buChar char="•"/>
            </a:pPr>
            <a:endParaRPr lang="en-US" dirty="0">
              <a:solidFill>
                <a:srgbClr val="525257"/>
              </a:solidFill>
              <a:latin typeface="Book Antiqua" panose="02040602050305030304" pitchFamily="18" charset="0"/>
            </a:endParaRPr>
          </a:p>
          <a:p>
            <a:endParaRPr lang="en-US" dirty="0" smtClean="0">
              <a:solidFill>
                <a:srgbClr val="525257"/>
              </a:solidFill>
              <a:latin typeface="Book Antiqua" panose="02040602050305030304" pitchFamily="18" charset="0"/>
            </a:endParaRPr>
          </a:p>
          <a:p>
            <a:endParaRPr lang="en-US" dirty="0">
              <a:solidFill>
                <a:srgbClr val="525257"/>
              </a:solidFill>
              <a:latin typeface="Book Antiqua" panose="02040602050305030304" pitchFamily="18" charset="0"/>
            </a:endParaRPr>
          </a:p>
          <a:p>
            <a:endParaRPr lang="en-US" dirty="0">
              <a:latin typeface="Book Antiqua" panose="0204060205030503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4340" y="3962400"/>
            <a:ext cx="5705147" cy="2286000"/>
          </a:xfrm>
          <a:prstGeom prst="rect">
            <a:avLst/>
          </a:prstGeom>
        </p:spPr>
      </p:pic>
    </p:spTree>
    <p:extLst>
      <p:ext uri="{BB962C8B-B14F-4D97-AF65-F5344CB8AC3E}">
        <p14:creationId xmlns:p14="http://schemas.microsoft.com/office/powerpoint/2010/main" val="966422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2A5D7AD-44AC-4AE7-BE74-830A596BA73A}" type="slidenum">
              <a:rPr lang="en-US" smtClean="0"/>
              <a:pPr>
                <a:defRPr/>
              </a:pPr>
              <a:t>13</a:t>
            </a:fld>
            <a:endParaRPr lang="en-US" dirty="0"/>
          </a:p>
        </p:txBody>
      </p:sp>
      <p:sp>
        <p:nvSpPr>
          <p:cNvPr id="4" name="TextBox 3"/>
          <p:cNvSpPr txBox="1"/>
          <p:nvPr/>
        </p:nvSpPr>
        <p:spPr>
          <a:xfrm>
            <a:off x="533401" y="2514600"/>
            <a:ext cx="8229600" cy="5786199"/>
          </a:xfrm>
          <a:prstGeom prst="rect">
            <a:avLst/>
          </a:prstGeom>
          <a:noFill/>
        </p:spPr>
        <p:txBody>
          <a:bodyPr wrap="square" rtlCol="0">
            <a:spAutoFit/>
          </a:bodyPr>
          <a:lstStyle/>
          <a:p>
            <a:r>
              <a:rPr lang="en-US" sz="2800" dirty="0" smtClean="0">
                <a:latin typeface="Book Antiqua" panose="02040602050305030304" pitchFamily="18" charset="0"/>
              </a:rPr>
              <a:t>The </a:t>
            </a:r>
            <a:r>
              <a:rPr lang="en-US" sz="2800" dirty="0" err="1" smtClean="0">
                <a:latin typeface="Book Antiqua" panose="02040602050305030304" pitchFamily="18" charset="0"/>
              </a:rPr>
              <a:t>Flexitouch</a:t>
            </a:r>
            <a:r>
              <a:rPr lang="en-US" sz="2800" dirty="0" smtClean="0">
                <a:latin typeface="Book Antiqua" panose="02040602050305030304" pitchFamily="18" charset="0"/>
              </a:rPr>
              <a:t> </a:t>
            </a:r>
          </a:p>
          <a:p>
            <a:endParaRPr lang="en-US" dirty="0"/>
          </a:p>
          <a:p>
            <a:pPr marL="285750" indent="-285750">
              <a:buFont typeface="Arial" panose="020B0604020202020204" pitchFamily="34" charset="0"/>
              <a:buChar char="•"/>
            </a:pPr>
            <a:r>
              <a:rPr lang="en-US" dirty="0" smtClean="0">
                <a:latin typeface="Book Antiqua" panose="02040602050305030304" pitchFamily="18" charset="0"/>
              </a:rPr>
              <a:t>For patients diagnosed with lymphedema</a:t>
            </a:r>
          </a:p>
          <a:p>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Advanced pneumatic compression device designed to stimulate the lymphatic system</a:t>
            </a:r>
          </a:p>
          <a:p>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Moves excess fluid in a distal to proximal direction via multiple air chambers</a:t>
            </a:r>
          </a:p>
          <a:p>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The chambers inflate and deflate in a continuous wave-like motion, one chamber at a time</a:t>
            </a:r>
          </a:p>
          <a:p>
            <a:pPr marL="285750" indent="-285750">
              <a:buFont typeface="Arial" panose="020B0604020202020204" pitchFamily="34" charset="0"/>
              <a:buChar char="•"/>
            </a:pPr>
            <a:endParaRPr lang="en-US" dirty="0">
              <a:latin typeface="Book Antiqua" panose="02040602050305030304" pitchFamily="18" charset="0"/>
            </a:endParaRP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endParaRPr lang="en-US" dirty="0">
              <a:latin typeface="Book Antiqua" panose="02040602050305030304" pitchFamily="18" charset="0"/>
            </a:endParaRP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endParaRPr lang="en-US" dirty="0">
              <a:latin typeface="Book Antiqua" panose="02040602050305030304" pitchFamily="18" charset="0"/>
            </a:endParaRP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endParaRPr lang="en-US" dirty="0" smtClean="0">
              <a:latin typeface="Book Antiqua" panose="02040602050305030304" pitchFamily="18" charset="0"/>
            </a:endParaRPr>
          </a:p>
          <a:p>
            <a:endParaRPr lang="en-US" dirty="0"/>
          </a:p>
        </p:txBody>
      </p:sp>
      <p:pic>
        <p:nvPicPr>
          <p:cNvPr id="1030" name="Picture 6" descr="http://photos-ak.sparkpeople.com/nw/6/2/l6279179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1" y="170732"/>
            <a:ext cx="2868706" cy="2892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709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2</a:t>
            </a:fld>
            <a:endParaRPr lang="en-US" b="1" dirty="0">
              <a:solidFill>
                <a:schemeClr val="bg1"/>
              </a:solidFill>
            </a:endParaRPr>
          </a:p>
        </p:txBody>
      </p:sp>
      <p:sp>
        <p:nvSpPr>
          <p:cNvPr id="3" name="Title 2"/>
          <p:cNvSpPr>
            <a:spLocks noGrp="1"/>
          </p:cNvSpPr>
          <p:nvPr>
            <p:ph type="title" idx="4294967295"/>
          </p:nvPr>
        </p:nvSpPr>
        <p:spPr>
          <a:xfrm>
            <a:off x="36095" y="228600"/>
            <a:ext cx="9144000" cy="990600"/>
          </a:xfrm>
        </p:spPr>
        <p:txBody>
          <a:bodyPr>
            <a:noAutofit/>
          </a:bodyPr>
          <a:lstStyle/>
          <a:p>
            <a:pPr algn="ctr">
              <a:defRPr/>
            </a:pPr>
            <a:r>
              <a:rPr lang="en-US" sz="3000" dirty="0" smtClean="0">
                <a:solidFill>
                  <a:schemeClr val="tx1"/>
                </a:solidFill>
                <a:latin typeface="Book Antiqua" panose="02040602050305030304" pitchFamily="18" charset="0"/>
              </a:rPr>
              <a:t>C-TRACT Protocol:  Statement on </a:t>
            </a:r>
            <a:br>
              <a:rPr lang="en-US" sz="3000" dirty="0" smtClean="0">
                <a:solidFill>
                  <a:schemeClr val="tx1"/>
                </a:solidFill>
                <a:latin typeface="Book Antiqua" panose="02040602050305030304" pitchFamily="18" charset="0"/>
              </a:rPr>
            </a:br>
            <a:r>
              <a:rPr lang="en-US" sz="3000" dirty="0" smtClean="0">
                <a:solidFill>
                  <a:schemeClr val="tx1"/>
                </a:solidFill>
                <a:latin typeface="Book Antiqua" panose="02040602050305030304" pitchFamily="18" charset="0"/>
              </a:rPr>
              <a:t>Compression Therapy</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4795" y="1371600"/>
            <a:ext cx="7086600" cy="4572000"/>
          </a:xfrm>
        </p:spPr>
        <p:txBody>
          <a:bodyPr>
            <a:normAutofit/>
          </a:bodyPr>
          <a:lstStyle/>
          <a:p>
            <a:pPr algn="ctr">
              <a:buFont typeface="Wingdings 3" pitchFamily="18" charset="2"/>
              <a:buNone/>
            </a:pPr>
            <a:endParaRPr lang="en-US" altLang="en-US" dirty="0">
              <a:latin typeface="Book Antiqua" panose="02040602050305030304" pitchFamily="18" charset="0"/>
            </a:endParaRPr>
          </a:p>
          <a:p>
            <a:pPr algn="ctr">
              <a:buFont typeface="Wingdings 3" pitchFamily="18" charset="2"/>
              <a:buNone/>
            </a:pPr>
            <a:r>
              <a:rPr lang="en-US" altLang="en-US" dirty="0" smtClean="0">
                <a:latin typeface="Book Antiqua" panose="02040602050305030304" pitchFamily="18" charset="0"/>
              </a:rPr>
              <a:t>Compression therapy is a routine element of care for post-thrombotic syndrome and should be prescribed for all study participants. (See Protocol Section 6.2)</a:t>
            </a:r>
          </a:p>
          <a:p>
            <a:pPr algn="ctr"/>
            <a:r>
              <a:rPr lang="en-US" altLang="en-US" dirty="0" smtClean="0">
                <a:latin typeface="Book Antiqua" panose="02040602050305030304" pitchFamily="18" charset="0"/>
              </a:rPr>
              <a:t>- All participants will be instructed to use sized-to-fit compression therapy appropriate to the presence/non-presence of an ulcer.</a:t>
            </a:r>
          </a:p>
          <a:p>
            <a:pPr algn="ctr"/>
            <a:r>
              <a:rPr lang="en-US" altLang="en-US" dirty="0" smtClean="0">
                <a:latin typeface="Book Antiqua" panose="02040602050305030304" pitchFamily="18" charset="0"/>
              </a:rPr>
              <a:t>- If patients are currently receiving appropriate compression therapy, this can be continued per the patient’s wishes.</a:t>
            </a:r>
          </a:p>
          <a:p>
            <a:pPr algn="ctr"/>
            <a:r>
              <a:rPr lang="en-US" altLang="en-US" dirty="0" smtClean="0">
                <a:latin typeface="Book Antiqua" panose="02040602050305030304" pitchFamily="18" charset="0"/>
              </a:rPr>
              <a:t>If a patient is not currently using compression therapy, then sized-to-fit compression stockings should be offered (as considered appropriate by the site investigator).</a:t>
            </a:r>
            <a:endParaRPr lang="en-US" altLang="en-US" dirty="0">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4621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3</a:t>
            </a:fld>
            <a:endParaRPr lang="en-US" b="1" dirty="0">
              <a:solidFill>
                <a:schemeClr val="bg1"/>
              </a:solidFill>
            </a:endParaRPr>
          </a:p>
        </p:txBody>
      </p:sp>
      <p:sp>
        <p:nvSpPr>
          <p:cNvPr id="3" name="Title 2"/>
          <p:cNvSpPr>
            <a:spLocks noGrp="1"/>
          </p:cNvSpPr>
          <p:nvPr>
            <p:ph type="title" idx="4294967295"/>
          </p:nvPr>
        </p:nvSpPr>
        <p:spPr>
          <a:xfrm>
            <a:off x="36095" y="228600"/>
            <a:ext cx="9144000" cy="990600"/>
          </a:xfrm>
        </p:spPr>
        <p:txBody>
          <a:bodyPr>
            <a:noAutofit/>
          </a:bodyPr>
          <a:lstStyle/>
          <a:p>
            <a:pPr algn="ctr">
              <a:defRPr/>
            </a:pPr>
            <a:r>
              <a:rPr lang="en-US" sz="3000" dirty="0" smtClean="0">
                <a:solidFill>
                  <a:schemeClr val="tx1"/>
                </a:solidFill>
                <a:latin typeface="Book Antiqua" panose="02040602050305030304" pitchFamily="18" charset="0"/>
              </a:rPr>
              <a:t>C-TRACT Protocol – Therapy Recommendations</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6800" y="1600200"/>
            <a:ext cx="7086600" cy="3962400"/>
          </a:xfrm>
        </p:spPr>
        <p:txBody>
          <a:bodyPr>
            <a:normAutofit/>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r>
              <a:rPr lang="en-US" altLang="en-US" dirty="0" smtClean="0">
                <a:latin typeface="Book Antiqua" panose="02040602050305030304" pitchFamily="18" charset="0"/>
              </a:rPr>
              <a:t>Patients should do not have an active ulcer and are new to compression therapy should be started on knee-high stockings with 20-30 mmHg ankle pressure.</a:t>
            </a:r>
          </a:p>
          <a:p>
            <a:pPr algn="ctr">
              <a:buFont typeface="Wingdings 3" pitchFamily="18" charset="2"/>
              <a:buNone/>
            </a:pPr>
            <a:r>
              <a:rPr lang="en-US" altLang="en-US" dirty="0" smtClean="0">
                <a:latin typeface="Book Antiqua" panose="02040602050305030304" pitchFamily="18" charset="0"/>
              </a:rPr>
              <a:t>Adjustments in therapy to move to higher pressure (e.g. 3-40 mmHg) or length (thigh-high) should be considered at every follow up visit, if the original stockings are not effective.</a:t>
            </a:r>
          </a:p>
          <a:p>
            <a:pPr algn="ctr">
              <a:buFont typeface="Wingdings 3" pitchFamily="18" charset="2"/>
              <a:buNone/>
            </a:pPr>
            <a:r>
              <a:rPr lang="en-US" altLang="en-US" dirty="0" smtClean="0">
                <a:latin typeface="Book Antiqua" panose="02040602050305030304" pitchFamily="18" charset="0"/>
              </a:rPr>
              <a:t>Patients with large limb sizes or irregular contours not amenable to off-the-shelf compression stockings, Velcro-based or short-stretch compression wraps may be used.</a:t>
            </a:r>
          </a:p>
          <a:p>
            <a:pPr algn="ctr">
              <a:buFont typeface="Wingdings 3" pitchFamily="18" charset="2"/>
              <a:buNone/>
            </a:pPr>
            <a:endParaRPr lang="en-US" altLang="en-US" dirty="0">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979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4</a:t>
            </a:fld>
            <a:endParaRPr lang="en-US" b="1" dirty="0">
              <a:solidFill>
                <a:schemeClr val="bg1"/>
              </a:solidFill>
            </a:endParaRPr>
          </a:p>
        </p:txBody>
      </p:sp>
      <p:sp>
        <p:nvSpPr>
          <p:cNvPr id="3" name="Title 2"/>
          <p:cNvSpPr>
            <a:spLocks noGrp="1"/>
          </p:cNvSpPr>
          <p:nvPr>
            <p:ph type="title" idx="4294967295"/>
          </p:nvPr>
        </p:nvSpPr>
        <p:spPr>
          <a:xfrm>
            <a:off x="645695" y="181894"/>
            <a:ext cx="7507705" cy="990600"/>
          </a:xfrm>
        </p:spPr>
        <p:txBody>
          <a:bodyPr>
            <a:noAutofit/>
          </a:bodyPr>
          <a:lstStyle/>
          <a:p>
            <a:pPr algn="ctr">
              <a:defRPr/>
            </a:pPr>
            <a:r>
              <a:rPr lang="en-US" sz="3000" dirty="0" smtClean="0">
                <a:solidFill>
                  <a:schemeClr val="tx1"/>
                </a:solidFill>
                <a:latin typeface="Book Antiqua" panose="02040602050305030304" pitchFamily="18" charset="0"/>
              </a:rPr>
              <a:t>C-TRACT Protocol: Education and Compliance are Critical!</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6800" y="1600200"/>
            <a:ext cx="7086600" cy="3962400"/>
          </a:xfrm>
        </p:spPr>
        <p:txBody>
          <a:bodyPr>
            <a:normAutofit/>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r>
              <a:rPr lang="en-US" altLang="en-US" dirty="0" smtClean="0">
                <a:latin typeface="Book Antiqua" panose="02040602050305030304" pitchFamily="18" charset="0"/>
              </a:rPr>
              <a:t>Educate on daily use, care, and when to request replacement stockings.</a:t>
            </a:r>
          </a:p>
          <a:p>
            <a:pPr algn="ctr">
              <a:buFont typeface="Wingdings 3" pitchFamily="18" charset="2"/>
              <a:buNone/>
            </a:pPr>
            <a:r>
              <a:rPr lang="en-US" altLang="en-US" dirty="0" smtClean="0">
                <a:latin typeface="Book Antiqua" panose="02040602050305030304" pitchFamily="18" charset="0"/>
              </a:rPr>
              <a:t>Non-ulcer patients should be advised to use compression every day whenever he/she is out of bed.</a:t>
            </a:r>
          </a:p>
          <a:p>
            <a:pPr algn="ctr">
              <a:buFont typeface="Wingdings 3" pitchFamily="18" charset="2"/>
              <a:buNone/>
            </a:pPr>
            <a:r>
              <a:rPr lang="en-US" altLang="en-US" dirty="0" smtClean="0">
                <a:latin typeface="Book Antiqua" panose="02040602050305030304" pitchFamily="18" charset="0"/>
              </a:rPr>
              <a:t>Patients with an active venous ulcer should be instructed to use compression therapy continuously (day and night), except for an occasional night-time break period if desired.</a:t>
            </a:r>
          </a:p>
          <a:p>
            <a:pPr algn="ctr">
              <a:buFont typeface="Wingdings 3" pitchFamily="18" charset="2"/>
              <a:buNone/>
            </a:pPr>
            <a:r>
              <a:rPr lang="en-US" altLang="en-US" dirty="0" smtClean="0">
                <a:latin typeface="Book Antiqua" panose="02040602050305030304" pitchFamily="18" charset="0"/>
              </a:rPr>
              <a:t>Offer assistive devices to patients with difficulty donning stockings.</a:t>
            </a:r>
            <a:endParaRPr lang="en-US" altLang="en-US" dirty="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2609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5</a:t>
            </a:fld>
            <a:endParaRPr lang="en-US" b="1" dirty="0">
              <a:solidFill>
                <a:schemeClr val="bg1"/>
              </a:solidFill>
            </a:endParaRPr>
          </a:p>
        </p:txBody>
      </p:sp>
      <p:sp>
        <p:nvSpPr>
          <p:cNvPr id="3" name="Title 2"/>
          <p:cNvSpPr>
            <a:spLocks noGrp="1"/>
          </p:cNvSpPr>
          <p:nvPr>
            <p:ph type="title" idx="4294967295"/>
          </p:nvPr>
        </p:nvSpPr>
        <p:spPr>
          <a:xfrm>
            <a:off x="36095" y="228600"/>
            <a:ext cx="9144000" cy="990600"/>
          </a:xfrm>
        </p:spPr>
        <p:txBody>
          <a:bodyPr>
            <a:noAutofit/>
          </a:bodyPr>
          <a:lstStyle/>
          <a:p>
            <a:pPr algn="ctr">
              <a:defRPr/>
            </a:pPr>
            <a:r>
              <a:rPr lang="en-US" sz="3000" dirty="0" smtClean="0">
                <a:solidFill>
                  <a:schemeClr val="tx1"/>
                </a:solidFill>
                <a:latin typeface="Book Antiqua" panose="02040602050305030304" pitchFamily="18" charset="0"/>
              </a:rPr>
              <a:t>C-TRACT Protocol v4.7 Modification</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49555" y="1600200"/>
            <a:ext cx="7086600" cy="4572000"/>
          </a:xfrm>
        </p:spPr>
        <p:txBody>
          <a:bodyPr>
            <a:normAutofit/>
          </a:bodyPr>
          <a:lstStyle/>
          <a:p>
            <a:pPr>
              <a:buFont typeface="Wingdings 3" pitchFamily="18" charset="2"/>
              <a:buNone/>
            </a:pPr>
            <a:endParaRPr lang="en-US" altLang="en-US" dirty="0">
              <a:latin typeface="Book Antiqua" panose="02040602050305030304" pitchFamily="18" charset="0"/>
            </a:endParaRPr>
          </a:p>
          <a:p>
            <a:pPr algn="ctr">
              <a:lnSpc>
                <a:spcPct val="120000"/>
              </a:lnSpc>
              <a:spcBef>
                <a:spcPts val="600"/>
              </a:spcBef>
              <a:spcAft>
                <a:spcPts val="0"/>
              </a:spcAft>
            </a:pPr>
            <a:r>
              <a:rPr lang="en-US" altLang="en-US" sz="2900" dirty="0" smtClean="0">
                <a:solidFill>
                  <a:schemeClr val="tx1"/>
                </a:solidFill>
                <a:latin typeface="Book Antiqua" panose="02040602050305030304" pitchFamily="18" charset="0"/>
              </a:rPr>
              <a:t>Protocol Modification Dated: 12/9/2019</a:t>
            </a:r>
          </a:p>
          <a:p>
            <a:pPr algn="ctr">
              <a:lnSpc>
                <a:spcPct val="120000"/>
              </a:lnSpc>
              <a:spcBef>
                <a:spcPts val="600"/>
              </a:spcBef>
              <a:spcAft>
                <a:spcPts val="0"/>
              </a:spcAft>
            </a:pPr>
            <a:endParaRPr lang="en-US" altLang="en-US" sz="2900" dirty="0">
              <a:solidFill>
                <a:schemeClr val="tx1"/>
              </a:solidFill>
              <a:latin typeface="Book Antiqua" panose="02040602050305030304" pitchFamily="18" charset="0"/>
            </a:endParaRPr>
          </a:p>
          <a:p>
            <a:pPr algn="ctr">
              <a:lnSpc>
                <a:spcPct val="120000"/>
              </a:lnSpc>
              <a:spcBef>
                <a:spcPts val="600"/>
              </a:spcBef>
              <a:spcAft>
                <a:spcPts val="0"/>
              </a:spcAft>
            </a:pPr>
            <a:r>
              <a:rPr lang="en-US" altLang="en-US" sz="2900" dirty="0" smtClean="0">
                <a:solidFill>
                  <a:schemeClr val="tx1"/>
                </a:solidFill>
                <a:latin typeface="Book Antiqua" panose="02040602050305030304" pitchFamily="18" charset="0"/>
              </a:rPr>
              <a:t>Released to Site:  1/27/2020</a:t>
            </a:r>
          </a:p>
          <a:p>
            <a:pPr algn="ctr">
              <a:lnSpc>
                <a:spcPct val="120000"/>
              </a:lnSpc>
              <a:spcBef>
                <a:spcPts val="600"/>
              </a:spcBef>
              <a:spcAft>
                <a:spcPts val="0"/>
              </a:spcAft>
            </a:pPr>
            <a:endParaRPr lang="en-US" altLang="en-US" sz="2900" dirty="0">
              <a:solidFill>
                <a:schemeClr val="tx1"/>
              </a:solidFill>
              <a:latin typeface="Book Antiqua" panose="02040602050305030304" pitchFamily="18" charset="0"/>
            </a:endParaRPr>
          </a:p>
          <a:p>
            <a:pPr algn="ctr">
              <a:lnSpc>
                <a:spcPct val="120000"/>
              </a:lnSpc>
              <a:spcBef>
                <a:spcPts val="600"/>
              </a:spcBef>
              <a:spcAft>
                <a:spcPts val="0"/>
              </a:spcAft>
            </a:pPr>
            <a:r>
              <a:rPr lang="en-US" altLang="en-US" sz="2900" dirty="0" smtClean="0">
                <a:solidFill>
                  <a:schemeClr val="tx1"/>
                </a:solidFill>
                <a:latin typeface="Book Antiqua" panose="02040602050305030304" pitchFamily="18" charset="0"/>
              </a:rPr>
              <a:t>All new sites will be approved under Protocol v4.7 by the WUSM </a:t>
            </a:r>
            <a:r>
              <a:rPr lang="en-US" altLang="en-US" sz="2900" dirty="0" err="1" smtClean="0">
                <a:solidFill>
                  <a:schemeClr val="tx1"/>
                </a:solidFill>
                <a:latin typeface="Book Antiqua" panose="02040602050305030304" pitchFamily="18" charset="0"/>
              </a:rPr>
              <a:t>sIRB</a:t>
            </a:r>
            <a:endParaRPr lang="en-US" altLang="en-US" sz="2900" dirty="0" smtClean="0">
              <a:solidFill>
                <a:schemeClr val="tx1"/>
              </a:solidFill>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6</a:t>
            </a:fld>
            <a:endParaRPr lang="en-US" b="1" dirty="0">
              <a:solidFill>
                <a:schemeClr val="bg1"/>
              </a:solidFill>
            </a:endParaRPr>
          </a:p>
        </p:txBody>
      </p:sp>
      <p:sp>
        <p:nvSpPr>
          <p:cNvPr id="3" name="Title 2"/>
          <p:cNvSpPr>
            <a:spLocks noGrp="1"/>
          </p:cNvSpPr>
          <p:nvPr>
            <p:ph type="title" idx="4294967295"/>
          </p:nvPr>
        </p:nvSpPr>
        <p:spPr>
          <a:xfrm>
            <a:off x="645695" y="181894"/>
            <a:ext cx="7507705" cy="990600"/>
          </a:xfrm>
        </p:spPr>
        <p:txBody>
          <a:bodyPr>
            <a:noAutofit/>
          </a:bodyPr>
          <a:lstStyle/>
          <a:p>
            <a:pPr algn="ctr">
              <a:defRPr/>
            </a:pPr>
            <a:r>
              <a:rPr lang="en-US" sz="3000" dirty="0" smtClean="0">
                <a:solidFill>
                  <a:schemeClr val="tx1"/>
                </a:solidFill>
                <a:latin typeface="Book Antiqua" panose="02040602050305030304" pitchFamily="18" charset="0"/>
              </a:rPr>
              <a:t>C-TRACT Protocol Modification v4.7</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6800" y="1676400"/>
            <a:ext cx="7086600" cy="3962400"/>
          </a:xfrm>
        </p:spPr>
        <p:txBody>
          <a:bodyPr>
            <a:normAutofit/>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62000" y="1828800"/>
            <a:ext cx="7647363" cy="4524315"/>
          </a:xfrm>
          <a:prstGeom prst="rect">
            <a:avLst/>
          </a:prstGeom>
          <a:noFill/>
        </p:spPr>
        <p:txBody>
          <a:bodyPr wrap="square" rtlCol="0">
            <a:spAutoFit/>
          </a:bodyPr>
          <a:lstStyle/>
          <a:p>
            <a:r>
              <a:rPr lang="en-US" dirty="0" smtClean="0">
                <a:latin typeface="Book Antiqua" panose="02040602050305030304" pitchFamily="18" charset="0"/>
              </a:rPr>
              <a:t>Provision of compression stockings was recognized as an unmet patient needs by trial leadership and research team members across the network.</a:t>
            </a:r>
          </a:p>
          <a:p>
            <a:endParaRPr lang="en-US" dirty="0">
              <a:latin typeface="Book Antiqua" panose="02040602050305030304" pitchFamily="18" charset="0"/>
            </a:endParaRPr>
          </a:p>
          <a:p>
            <a:r>
              <a:rPr lang="en-US" dirty="0" smtClean="0">
                <a:latin typeface="Book Antiqua" panose="02040602050305030304" pitchFamily="18" charset="0"/>
              </a:rPr>
              <a:t>Washington University School of Medicine entered into agreement with </a:t>
            </a:r>
            <a:r>
              <a:rPr lang="en-US" dirty="0" err="1" smtClean="0">
                <a:latin typeface="Book Antiqua" panose="02040602050305030304" pitchFamily="18" charset="0"/>
              </a:rPr>
              <a:t>Medi</a:t>
            </a:r>
            <a:r>
              <a:rPr lang="en-US" dirty="0" smtClean="0">
                <a:latin typeface="Book Antiqua" panose="02040602050305030304" pitchFamily="18" charset="0"/>
              </a:rPr>
              <a:t> USA in November 2019 to offer compression stockings to all enrolled patients:</a:t>
            </a:r>
          </a:p>
          <a:p>
            <a:endParaRPr lang="en-US" dirty="0">
              <a:latin typeface="Book Antiqua" panose="02040602050305030304" pitchFamily="18" charset="0"/>
            </a:endParaRPr>
          </a:p>
          <a:p>
            <a:pPr marL="742950" lvl="1" indent="-285750">
              <a:buFont typeface="Arial" panose="020B0604020202020204" pitchFamily="34" charset="0"/>
              <a:buChar char="•"/>
            </a:pPr>
            <a:r>
              <a:rPr lang="en-US" dirty="0" smtClean="0">
                <a:latin typeface="Book Antiqua" panose="02040602050305030304" pitchFamily="18" charset="0"/>
              </a:rPr>
              <a:t>(2) pairs at baseline </a:t>
            </a:r>
          </a:p>
          <a:p>
            <a:pPr marL="742950" lvl="1" indent="-285750">
              <a:buFont typeface="Arial" panose="020B0604020202020204" pitchFamily="34" charset="0"/>
              <a:buChar char="•"/>
            </a:pPr>
            <a:r>
              <a:rPr lang="en-US" dirty="0" smtClean="0">
                <a:latin typeface="Book Antiqua" panose="02040602050305030304" pitchFamily="18" charset="0"/>
              </a:rPr>
              <a:t>(1) pair approximately every 6 months during the 2-year follow up period</a:t>
            </a:r>
          </a:p>
          <a:p>
            <a:pPr marL="742950" lvl="1" indent="-285750">
              <a:buFont typeface="Arial" panose="020B0604020202020204" pitchFamily="34" charset="0"/>
              <a:buChar char="•"/>
            </a:pPr>
            <a:r>
              <a:rPr lang="en-US" dirty="0" smtClean="0">
                <a:latin typeface="Book Antiqua" panose="02040602050305030304" pitchFamily="18" charset="0"/>
              </a:rPr>
              <a:t>Additional pairs will be provided as needed to accommodate adjustments to improve effectiveness/tolerability or in case of physical damage or wear to garments.</a:t>
            </a:r>
          </a:p>
          <a:p>
            <a:pPr marL="742950" lvl="1" indent="-285750">
              <a:buFont typeface="Arial" panose="020B0604020202020204" pitchFamily="34" charset="0"/>
              <a:buChar char="•"/>
            </a:pPr>
            <a:endParaRPr lang="en-US" dirty="0">
              <a:latin typeface="Book Antiqua" panose="02040602050305030304" pitchFamily="18" charset="0"/>
            </a:endParaRPr>
          </a:p>
          <a:p>
            <a:r>
              <a:rPr lang="en-US" dirty="0" smtClean="0">
                <a:latin typeface="Book Antiqua" panose="02040602050305030304" pitchFamily="18" charset="0"/>
              </a:rPr>
              <a:t>Patients already receiving appropriate compression therapy may continue with their current therapy per the patient’s wishes.</a:t>
            </a:r>
          </a:p>
        </p:txBody>
      </p:sp>
    </p:spTree>
    <p:extLst>
      <p:ext uri="{BB962C8B-B14F-4D97-AF65-F5344CB8AC3E}">
        <p14:creationId xmlns:p14="http://schemas.microsoft.com/office/powerpoint/2010/main" val="1693347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7</a:t>
            </a:fld>
            <a:endParaRPr lang="en-US" b="1" dirty="0">
              <a:solidFill>
                <a:schemeClr val="bg1"/>
              </a:solidFill>
            </a:endParaRPr>
          </a:p>
        </p:txBody>
      </p:sp>
      <p:sp>
        <p:nvSpPr>
          <p:cNvPr id="3" name="Title 2"/>
          <p:cNvSpPr>
            <a:spLocks noGrp="1"/>
          </p:cNvSpPr>
          <p:nvPr>
            <p:ph type="title" idx="4294967295"/>
          </p:nvPr>
        </p:nvSpPr>
        <p:spPr>
          <a:xfrm>
            <a:off x="644074" y="195613"/>
            <a:ext cx="7507705" cy="563405"/>
          </a:xfrm>
        </p:spPr>
        <p:txBody>
          <a:bodyPr>
            <a:noAutofit/>
          </a:bodyPr>
          <a:lstStyle/>
          <a:p>
            <a:pPr algn="ctr">
              <a:defRPr/>
            </a:pPr>
            <a:r>
              <a:rPr lang="en-US" sz="3000" dirty="0" smtClean="0">
                <a:solidFill>
                  <a:schemeClr val="tx1"/>
                </a:solidFill>
                <a:latin typeface="Book Antiqua" panose="02040602050305030304" pitchFamily="18" charset="0"/>
              </a:rPr>
              <a:t>Initial Site Supplies</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6800" y="1676400"/>
            <a:ext cx="7086600" cy="3962400"/>
          </a:xfrm>
        </p:spPr>
        <p:txBody>
          <a:bodyPr>
            <a:normAutofit/>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p:txBody>
      </p:sp>
      <p:cxnSp>
        <p:nvCxnSpPr>
          <p:cNvPr id="4" name="Straight Connector 3"/>
          <p:cNvCxnSpPr/>
          <p:nvPr/>
        </p:nvCxnSpPr>
        <p:spPr>
          <a:xfrm>
            <a:off x="298430" y="914400"/>
            <a:ext cx="8610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45696" y="1050328"/>
            <a:ext cx="7916068" cy="5283754"/>
          </a:xfrm>
          <a:prstGeom prst="rect">
            <a:avLst/>
          </a:prstGeom>
          <a:noFill/>
        </p:spPr>
        <p:txBody>
          <a:bodyPr wrap="square" rtlCol="0">
            <a:spAutoFit/>
          </a:bodyPr>
          <a:lstStyle/>
          <a:p>
            <a:pPr marL="342900" marR="0" lvl="0" indent="-342900">
              <a:lnSpc>
                <a:spcPct val="115000"/>
              </a:lnSpc>
              <a:spcBef>
                <a:spcPts val="0"/>
              </a:spcBef>
              <a:spcAft>
                <a:spcPts val="0"/>
              </a:spcAft>
              <a:buFont typeface="Book Antiqua" panose="02040602050305030304" pitchFamily="18" charset="0"/>
              <a:buChar char="•"/>
            </a:pPr>
            <a:r>
              <a:rPr lang="en-US" sz="1700" dirty="0" smtClean="0">
                <a:latin typeface="Book Antiqua" panose="02040602050305030304" pitchFamily="18" charset="0"/>
                <a:ea typeface="Calibri" panose="020F0502020204030204" pitchFamily="34" charset="0"/>
                <a:cs typeface="Times New Roman" panose="02020603050405020304" pitchFamily="18" charset="0"/>
              </a:rPr>
              <a:t>In February 2020, the CCC initiated an initial inventory to sites.</a:t>
            </a:r>
          </a:p>
          <a:p>
            <a:pPr marL="800100" lvl="1" indent="-342900">
              <a:lnSpc>
                <a:spcPct val="115000"/>
              </a:lnSpc>
              <a:spcBef>
                <a:spcPts val="0"/>
              </a:spcBef>
              <a:spcAft>
                <a:spcPts val="0"/>
              </a:spcAft>
              <a:buFont typeface="Courier New" panose="02070309020205020404" pitchFamily="49" charset="0"/>
              <a:buChar char="o"/>
            </a:pPr>
            <a:r>
              <a:rPr lang="en-US" sz="1700" dirty="0" smtClean="0">
                <a:latin typeface="Book Antiqua" panose="02040602050305030304" pitchFamily="18" charset="0"/>
                <a:ea typeface="Calibri" panose="020F0502020204030204" pitchFamily="34" charset="0"/>
                <a:cs typeface="Times New Roman" panose="02020603050405020304" pitchFamily="18" charset="0"/>
              </a:rPr>
              <a:t>Small supply reflective of </a:t>
            </a:r>
            <a:r>
              <a:rPr lang="en-US" sz="1700" dirty="0" err="1" smtClean="0">
                <a:latin typeface="Book Antiqua" panose="02040602050305030304" pitchFamily="18" charset="0"/>
                <a:ea typeface="Calibri" panose="020F0502020204030204" pitchFamily="34" charset="0"/>
                <a:cs typeface="Times New Roman" panose="02020603050405020304" pitchFamily="18" charset="0"/>
              </a:rPr>
              <a:t>Medi’s</a:t>
            </a:r>
            <a:r>
              <a:rPr lang="en-US" sz="1700" dirty="0">
                <a:latin typeface="Book Antiqua" panose="02040602050305030304" pitchFamily="18" charset="0"/>
                <a:ea typeface="Calibri" panose="020F0502020204030204" pitchFamily="34" charset="0"/>
                <a:cs typeface="Times New Roman" panose="02020603050405020304" pitchFamily="18" charset="0"/>
              </a:rPr>
              <a:t> </a:t>
            </a:r>
            <a:r>
              <a:rPr lang="en-US" sz="1700" dirty="0" smtClean="0">
                <a:latin typeface="Book Antiqua" panose="02040602050305030304" pitchFamily="18" charset="0"/>
                <a:ea typeface="Calibri" panose="020F0502020204030204" pitchFamily="34" charset="0"/>
                <a:cs typeface="Times New Roman" panose="02020603050405020304" pitchFamily="18" charset="0"/>
              </a:rPr>
              <a:t>most commonly ordered garment.</a:t>
            </a:r>
          </a:p>
          <a:p>
            <a:pPr marL="800100" lvl="1" indent="-342900">
              <a:lnSpc>
                <a:spcPct val="115000"/>
              </a:lnSpc>
              <a:spcBef>
                <a:spcPts val="0"/>
              </a:spcBef>
              <a:spcAft>
                <a:spcPts val="0"/>
              </a:spcAft>
              <a:buFont typeface="Courier New" panose="02070309020205020404" pitchFamily="49" charset="0"/>
              <a:buChar char="o"/>
            </a:pPr>
            <a:r>
              <a:rPr lang="en-US" sz="1700" dirty="0" smtClean="0">
                <a:latin typeface="Book Antiqua" panose="02040602050305030304" pitchFamily="18" charset="0"/>
                <a:ea typeface="Calibri" panose="020F0502020204030204" pitchFamily="34" charset="0"/>
                <a:cs typeface="Times New Roman" panose="02020603050405020304" pitchFamily="18" charset="0"/>
              </a:rPr>
              <a:t>Additional garments can be ordered to meet patient specific needs.</a:t>
            </a:r>
          </a:p>
          <a:p>
            <a:pPr marL="342900" marR="0" lvl="0" indent="-342900">
              <a:lnSpc>
                <a:spcPct val="115000"/>
              </a:lnSpc>
              <a:spcBef>
                <a:spcPts val="0"/>
              </a:spcBef>
              <a:spcAft>
                <a:spcPts val="0"/>
              </a:spcAft>
              <a:buFont typeface="Book Antiqua" panose="02040602050305030304" pitchFamily="18" charset="0"/>
              <a:buChar char="•"/>
            </a:pPr>
            <a:endParaRPr lang="en-US" sz="1700" dirty="0" smtClean="0">
              <a:latin typeface="Book Antiqua" panose="02040602050305030304" pitchFamily="18" charset="0"/>
              <a:ea typeface="Calibri" panose="020F0502020204030204" pitchFamily="34" charset="0"/>
              <a:cs typeface="Times New Roman" panose="02020603050405020304" pitchFamily="18" charset="0"/>
            </a:endParaRPr>
          </a:p>
          <a:p>
            <a:pPr marL="457200" marR="0" indent="-228600">
              <a:lnSpc>
                <a:spcPct val="115000"/>
              </a:lnSpc>
              <a:spcBef>
                <a:spcPts val="0"/>
              </a:spcBef>
              <a:spcAft>
                <a:spcPts val="0"/>
              </a:spcAft>
            </a:pPr>
            <a:r>
              <a:rPr lang="en-US" sz="1700" dirty="0" smtClean="0">
                <a:latin typeface="Book Antiqua" panose="02040602050305030304" pitchFamily="18" charset="0"/>
                <a:ea typeface="Calibri" panose="020F0502020204030204" pitchFamily="34" charset="0"/>
                <a:cs typeface="Times New Roman" panose="02020603050405020304" pitchFamily="18" charset="0"/>
              </a:rPr>
              <a:t>•</a:t>
            </a:r>
            <a:r>
              <a:rPr lang="en-US" sz="1700" dirty="0">
                <a:latin typeface="Book Antiqua" panose="02040602050305030304" pitchFamily="18" charset="0"/>
                <a:ea typeface="Calibri" panose="020F0502020204030204" pitchFamily="34" charset="0"/>
                <a:cs typeface="Times New Roman" panose="02020603050405020304" pitchFamily="18" charset="0"/>
              </a:rPr>
              <a:t>  </a:t>
            </a:r>
            <a:r>
              <a:rPr lang="en-US" sz="1700" dirty="0" smtClean="0">
                <a:latin typeface="Book Antiqua" panose="02040602050305030304" pitchFamily="18" charset="0"/>
                <a:ea typeface="Calibri" panose="020F0502020204030204" pitchFamily="34" charset="0"/>
                <a:cs typeface="Times New Roman" panose="02020603050405020304" pitchFamily="18" charset="0"/>
              </a:rPr>
              <a:t>Re-supply and patient specific orders are managed on-line through </a:t>
            </a:r>
            <a:r>
              <a:rPr lang="en-US" sz="1700" dirty="0" err="1" smtClean="0">
                <a:latin typeface="Book Antiqua" panose="02040602050305030304" pitchFamily="18" charset="0"/>
                <a:ea typeface="Calibri" panose="020F0502020204030204" pitchFamily="34" charset="0"/>
                <a:cs typeface="Times New Roman" panose="02020603050405020304" pitchFamily="18" charset="0"/>
              </a:rPr>
              <a:t>Medi’s</a:t>
            </a:r>
            <a:r>
              <a:rPr lang="en-US" sz="1700" dirty="0" smtClean="0">
                <a:latin typeface="Book Antiqua" panose="02040602050305030304" pitchFamily="18" charset="0"/>
                <a:ea typeface="Calibri" panose="020F0502020204030204" pitchFamily="34" charset="0"/>
                <a:cs typeface="Times New Roman" panose="02020603050405020304" pitchFamily="18" charset="0"/>
              </a:rPr>
              <a:t> ordering “b2b” portal </a:t>
            </a:r>
            <a:r>
              <a:rPr lang="en-US" sz="1700" dirty="0">
                <a:latin typeface="Book Antiqua" panose="02040602050305030304" pitchFamily="18" charset="0"/>
                <a:ea typeface="Calibri" panose="020F0502020204030204" pitchFamily="34" charset="0"/>
                <a:cs typeface="Times New Roman" panose="02020603050405020304" pitchFamily="18" charset="0"/>
              </a:rPr>
              <a:t>for replacement </a:t>
            </a:r>
            <a:r>
              <a:rPr lang="en-US" sz="1700" dirty="0" smtClean="0">
                <a:latin typeface="Book Antiqua" panose="02040602050305030304" pitchFamily="18" charset="0"/>
                <a:ea typeface="Calibri" panose="020F0502020204030204" pitchFamily="34" charset="0"/>
                <a:cs typeface="Times New Roman" panose="02020603050405020304" pitchFamily="18" charset="0"/>
              </a:rPr>
              <a:t>supplies</a:t>
            </a:r>
          </a:p>
          <a:p>
            <a:pPr marL="971550" lvl="1" indent="-285750">
              <a:lnSpc>
                <a:spcPct val="115000"/>
              </a:lnSpc>
              <a:spcBef>
                <a:spcPts val="0"/>
              </a:spcBef>
              <a:spcAft>
                <a:spcPts val="0"/>
              </a:spcAft>
              <a:buFont typeface="Courier New" panose="02070309020205020404" pitchFamily="49" charset="0"/>
              <a:buChar char="o"/>
            </a:pPr>
            <a:r>
              <a:rPr lang="en-US" sz="1700" dirty="0" smtClean="0">
                <a:latin typeface="Book Antiqua" panose="02040602050305030304" pitchFamily="18" charset="0"/>
                <a:ea typeface="Calibri" panose="020F0502020204030204" pitchFamily="34" charset="0"/>
                <a:cs typeface="Times New Roman" panose="02020603050405020304" pitchFamily="18" charset="0"/>
              </a:rPr>
              <a:t>Instructions to register with the b2b portal have been sent to all currently active Clinical Centers.</a:t>
            </a:r>
          </a:p>
          <a:p>
            <a:pPr marL="685800" lvl="1">
              <a:lnSpc>
                <a:spcPct val="115000"/>
              </a:lnSpc>
              <a:spcBef>
                <a:spcPts val="0"/>
              </a:spcBef>
              <a:spcAft>
                <a:spcPts val="0"/>
              </a:spcAft>
            </a:pPr>
            <a:r>
              <a:rPr lang="en-US" sz="1700" b="1" dirty="0" smtClean="0">
                <a:latin typeface="Book Antiqua" panose="02040602050305030304" pitchFamily="18" charset="0"/>
                <a:ea typeface="Calibri" panose="020F0502020204030204" pitchFamily="34" charset="0"/>
                <a:cs typeface="Times New Roman" panose="02020603050405020304" pitchFamily="18" charset="0"/>
              </a:rPr>
              <a:t>REMINDERs:  </a:t>
            </a:r>
          </a:p>
          <a:p>
            <a:pPr marL="1428750" lvl="2" indent="-285750">
              <a:lnSpc>
                <a:spcPct val="115000"/>
              </a:lnSpc>
              <a:spcBef>
                <a:spcPts val="0"/>
              </a:spcBef>
              <a:spcAft>
                <a:spcPts val="0"/>
              </a:spcAft>
              <a:buFont typeface="Courier New" panose="02070309020205020404" pitchFamily="49" charset="0"/>
              <a:buChar char="o"/>
            </a:pPr>
            <a:r>
              <a:rPr lang="en-US" sz="1700" dirty="0" smtClean="0">
                <a:latin typeface="Book Antiqua" panose="02040602050305030304" pitchFamily="18" charset="0"/>
                <a:ea typeface="Calibri" panose="020F0502020204030204" pitchFamily="34" charset="0"/>
                <a:cs typeface="Times New Roman" panose="02020603050405020304" pitchFamily="18" charset="0"/>
              </a:rPr>
              <a:t>Patient </a:t>
            </a:r>
            <a:r>
              <a:rPr lang="en-US" sz="1700" dirty="0">
                <a:latin typeface="Book Antiqua" panose="02040602050305030304" pitchFamily="18" charset="0"/>
                <a:ea typeface="Calibri" panose="020F0502020204030204" pitchFamily="34" charset="0"/>
                <a:cs typeface="Times New Roman" panose="02020603050405020304" pitchFamily="18" charset="0"/>
              </a:rPr>
              <a:t>information should not be submitted to </a:t>
            </a:r>
            <a:r>
              <a:rPr lang="en-US" sz="1700" dirty="0" err="1">
                <a:latin typeface="Book Antiqua" panose="02040602050305030304" pitchFamily="18" charset="0"/>
                <a:ea typeface="Calibri" panose="020F0502020204030204" pitchFamily="34" charset="0"/>
                <a:cs typeface="Times New Roman" panose="02020603050405020304" pitchFamily="18" charset="0"/>
              </a:rPr>
              <a:t>Medi</a:t>
            </a:r>
            <a:r>
              <a:rPr lang="en-US" sz="1700" dirty="0">
                <a:latin typeface="Book Antiqua" panose="02040602050305030304" pitchFamily="18" charset="0"/>
                <a:ea typeface="Calibri" panose="020F0502020204030204" pitchFamily="34" charset="0"/>
                <a:cs typeface="Times New Roman" panose="02020603050405020304" pitchFamily="18" charset="0"/>
              </a:rPr>
              <a:t> USA.  </a:t>
            </a:r>
            <a:endParaRPr lang="en-US" sz="1700" dirty="0" smtClean="0">
              <a:latin typeface="Book Antiqua" panose="02040602050305030304" pitchFamily="18" charset="0"/>
              <a:ea typeface="Calibri" panose="020F0502020204030204" pitchFamily="34" charset="0"/>
              <a:cs typeface="Times New Roman" panose="02020603050405020304" pitchFamily="18" charset="0"/>
            </a:endParaRPr>
          </a:p>
          <a:p>
            <a:pPr marL="1428750" lvl="2" indent="-285750">
              <a:lnSpc>
                <a:spcPct val="115000"/>
              </a:lnSpc>
              <a:spcBef>
                <a:spcPts val="0"/>
              </a:spcBef>
              <a:spcAft>
                <a:spcPts val="0"/>
              </a:spcAft>
              <a:buFont typeface="Courier New" panose="02070309020205020404" pitchFamily="49" charset="0"/>
              <a:buChar char="o"/>
            </a:pPr>
            <a:r>
              <a:rPr lang="en-US" sz="1700" dirty="0" smtClean="0">
                <a:latin typeface="Book Antiqua" panose="02040602050305030304" pitchFamily="18" charset="0"/>
                <a:ea typeface="Calibri" panose="020F0502020204030204" pitchFamily="34" charset="0"/>
                <a:cs typeface="Times New Roman" panose="02020603050405020304" pitchFamily="18" charset="0"/>
              </a:rPr>
              <a:t>All </a:t>
            </a:r>
            <a:r>
              <a:rPr lang="en-US" sz="1700" dirty="0">
                <a:latin typeface="Book Antiqua" panose="02040602050305030304" pitchFamily="18" charset="0"/>
                <a:ea typeface="Calibri" panose="020F0502020204030204" pitchFamily="34" charset="0"/>
                <a:cs typeface="Times New Roman" panose="02020603050405020304" pitchFamily="18" charset="0"/>
              </a:rPr>
              <a:t>compression garments must be shipped to the ordering Clinical Center.  The Clinical Center staff will then provide to the trial participants to remain compliant with HIPAA guidelines. </a:t>
            </a:r>
            <a:endParaRPr lang="en-US" sz="1700" dirty="0" smtClean="0">
              <a:latin typeface="Book Antiqua" panose="02040602050305030304" pitchFamily="18" charset="0"/>
              <a:ea typeface="Calibri" panose="020F0502020204030204" pitchFamily="34" charset="0"/>
              <a:cs typeface="Times New Roman" panose="02020603050405020304" pitchFamily="18" charset="0"/>
            </a:endParaRPr>
          </a:p>
          <a:p>
            <a:pPr marL="1428750" lvl="2" indent="-285750">
              <a:lnSpc>
                <a:spcPct val="115000"/>
              </a:lnSpc>
              <a:spcBef>
                <a:spcPts val="0"/>
              </a:spcBef>
              <a:spcAft>
                <a:spcPts val="0"/>
              </a:spcAft>
              <a:buFont typeface="Courier New" panose="02070309020205020404" pitchFamily="49" charset="0"/>
              <a:buChar char="o"/>
            </a:pPr>
            <a:r>
              <a:rPr lang="en-US" sz="1700" b="1" dirty="0">
                <a:latin typeface="Book Antiqua" panose="02040602050305030304" pitchFamily="18" charset="0"/>
                <a:ea typeface="Calibri" panose="020F0502020204030204" pitchFamily="34" charset="0"/>
                <a:cs typeface="Times New Roman" panose="02020603050405020304" pitchFamily="18" charset="0"/>
              </a:rPr>
              <a:t>C</a:t>
            </a:r>
            <a:r>
              <a:rPr lang="en-US" sz="1700" b="1" dirty="0" smtClean="0">
                <a:latin typeface="Book Antiqua" panose="02040602050305030304" pitchFamily="18" charset="0"/>
                <a:ea typeface="Calibri" panose="020F0502020204030204" pitchFamily="34" charset="0"/>
                <a:cs typeface="Times New Roman" panose="02020603050405020304" pitchFamily="18" charset="0"/>
              </a:rPr>
              <a:t>ompression </a:t>
            </a:r>
            <a:r>
              <a:rPr lang="en-US" sz="1700" b="1" dirty="0">
                <a:latin typeface="Book Antiqua" panose="02040602050305030304" pitchFamily="18" charset="0"/>
                <a:ea typeface="Calibri" panose="020F0502020204030204" pitchFamily="34" charset="0"/>
                <a:cs typeface="Times New Roman" panose="02020603050405020304" pitchFamily="18" charset="0"/>
              </a:rPr>
              <a:t>garments donated by </a:t>
            </a:r>
            <a:r>
              <a:rPr lang="en-US" sz="1700" b="1" dirty="0" err="1">
                <a:latin typeface="Book Antiqua" panose="02040602050305030304" pitchFamily="18" charset="0"/>
                <a:ea typeface="Calibri" panose="020F0502020204030204" pitchFamily="34" charset="0"/>
                <a:cs typeface="Times New Roman" panose="02020603050405020304" pitchFamily="18" charset="0"/>
              </a:rPr>
              <a:t>Medi</a:t>
            </a:r>
            <a:r>
              <a:rPr lang="en-US" sz="1700" b="1" dirty="0">
                <a:latin typeface="Book Antiqua" panose="02040602050305030304" pitchFamily="18" charset="0"/>
                <a:ea typeface="Calibri" panose="020F0502020204030204" pitchFamily="34" charset="0"/>
                <a:cs typeface="Times New Roman" panose="02020603050405020304" pitchFamily="18" charset="0"/>
              </a:rPr>
              <a:t> USA may ONLY be used for C-TRACT Trial participants</a:t>
            </a:r>
            <a:r>
              <a:rPr lang="en-US" sz="1700" dirty="0">
                <a:latin typeface="Book Antiqua" panose="02040602050305030304" pitchFamily="18" charset="0"/>
                <a:ea typeface="Calibri" panose="020F0502020204030204" pitchFamily="34" charset="0"/>
                <a:cs typeface="Times New Roman" panose="02020603050405020304" pitchFamily="18" charset="0"/>
              </a:rPr>
              <a:t>) </a:t>
            </a:r>
          </a:p>
          <a:p>
            <a:pPr marL="228600" marR="0" algn="ctr">
              <a:lnSpc>
                <a:spcPct val="115000"/>
              </a:lnSpc>
              <a:spcBef>
                <a:spcPts val="600"/>
              </a:spcBef>
              <a:spcAft>
                <a:spcPts val="0"/>
              </a:spcAft>
            </a:pPr>
            <a:r>
              <a:rPr lang="en-US" sz="1700" b="1" i="1" dirty="0" smtClean="0">
                <a:latin typeface="Book Antiqua" panose="02040602050305030304" pitchFamily="18" charset="0"/>
                <a:ea typeface="Calibri" panose="020F0502020204030204" pitchFamily="34" charset="0"/>
                <a:cs typeface="Times New Roman" panose="02020603050405020304" pitchFamily="18" charset="0"/>
              </a:rPr>
              <a:t>All compression garments ordered through </a:t>
            </a:r>
            <a:r>
              <a:rPr lang="en-US" sz="1700" b="1" i="1" dirty="0" err="1" smtClean="0">
                <a:latin typeface="Book Antiqua" panose="02040602050305030304" pitchFamily="18" charset="0"/>
                <a:ea typeface="Calibri" panose="020F0502020204030204" pitchFamily="34" charset="0"/>
                <a:cs typeface="Times New Roman" panose="02020603050405020304" pitchFamily="18" charset="0"/>
              </a:rPr>
              <a:t>Medi</a:t>
            </a:r>
            <a:r>
              <a:rPr lang="en-US" sz="1700" b="1" i="1" dirty="0" smtClean="0">
                <a:latin typeface="Book Antiqua" panose="02040602050305030304" pitchFamily="18" charset="0"/>
                <a:ea typeface="Calibri" panose="020F0502020204030204" pitchFamily="34" charset="0"/>
                <a:cs typeface="Times New Roman" panose="02020603050405020304" pitchFamily="18" charset="0"/>
              </a:rPr>
              <a:t> USA will be tracked via the b2b portal and monitored by study leadership. </a:t>
            </a:r>
            <a:endParaRPr lang="en-US" sz="1700" b="1" i="1" dirty="0">
              <a:effectLst/>
              <a:latin typeface="Book Antiqua" panose="020406020503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0803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8</a:t>
            </a:fld>
            <a:endParaRPr lang="en-US" b="1" dirty="0">
              <a:solidFill>
                <a:schemeClr val="bg1"/>
              </a:solidFill>
            </a:endParaRPr>
          </a:p>
        </p:txBody>
      </p:sp>
      <p:sp>
        <p:nvSpPr>
          <p:cNvPr id="3" name="Title 2"/>
          <p:cNvSpPr>
            <a:spLocks noGrp="1"/>
          </p:cNvSpPr>
          <p:nvPr>
            <p:ph type="title" idx="4294967295"/>
          </p:nvPr>
        </p:nvSpPr>
        <p:spPr>
          <a:xfrm>
            <a:off x="644074" y="195613"/>
            <a:ext cx="7507705" cy="563405"/>
          </a:xfrm>
        </p:spPr>
        <p:txBody>
          <a:bodyPr>
            <a:noAutofit/>
          </a:bodyPr>
          <a:lstStyle/>
          <a:p>
            <a:pPr algn="ctr">
              <a:defRPr/>
            </a:pPr>
            <a:r>
              <a:rPr lang="en-US" sz="3000" dirty="0" smtClean="0">
                <a:solidFill>
                  <a:schemeClr val="tx1"/>
                </a:solidFill>
                <a:latin typeface="Book Antiqua" panose="02040602050305030304" pitchFamily="18" charset="0"/>
              </a:rPr>
              <a:t>Training</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6800" y="1676400"/>
            <a:ext cx="7086600" cy="3962400"/>
          </a:xfrm>
        </p:spPr>
        <p:txBody>
          <a:bodyPr>
            <a:normAutofit/>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p:txBody>
      </p:sp>
      <p:cxnSp>
        <p:nvCxnSpPr>
          <p:cNvPr id="4" name="Straight Connector 3"/>
          <p:cNvCxnSpPr/>
          <p:nvPr/>
        </p:nvCxnSpPr>
        <p:spPr>
          <a:xfrm>
            <a:off x="298430" y="914400"/>
            <a:ext cx="8610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44074" y="1546957"/>
            <a:ext cx="7916068" cy="3914918"/>
          </a:xfrm>
          <a:prstGeom prst="rect">
            <a:avLst/>
          </a:prstGeom>
          <a:noFill/>
        </p:spPr>
        <p:txBody>
          <a:bodyPr wrap="square" rtlCol="0">
            <a:spAutoFit/>
          </a:bodyPr>
          <a:lstStyle/>
          <a:p>
            <a:pPr marL="457200" marR="0" indent="-228600">
              <a:lnSpc>
                <a:spcPct val="115000"/>
              </a:lnSpc>
              <a:spcBef>
                <a:spcPts val="0"/>
              </a:spcBef>
              <a:spcAft>
                <a:spcPts val="0"/>
              </a:spcAft>
            </a:pPr>
            <a:r>
              <a:rPr lang="en-US" dirty="0" smtClean="0">
                <a:latin typeface="Book Antiqua" panose="02040602050305030304" pitchFamily="18" charset="0"/>
                <a:ea typeface="Calibri" panose="020F0502020204030204" pitchFamily="34" charset="0"/>
                <a:cs typeface="Times New Roman" panose="02020603050405020304" pitchFamily="18" charset="0"/>
              </a:rPr>
              <a:t>We are appreciative of Carla Crawford’s willingness to be here today to provide an overview of compression garments. The following additional training opportunities will be provided:</a:t>
            </a:r>
          </a:p>
          <a:p>
            <a:pPr marL="457200" marR="0" indent="-228600">
              <a:lnSpc>
                <a:spcPct val="115000"/>
              </a:lnSpc>
              <a:spcBef>
                <a:spcPts val="0"/>
              </a:spcBef>
              <a:spcAft>
                <a:spcPts val="0"/>
              </a:spcAft>
            </a:pPr>
            <a:endParaRPr lang="en-US" dirty="0">
              <a:latin typeface="Book Antiqua" panose="02040602050305030304" pitchFamily="18" charset="0"/>
              <a:ea typeface="Calibri" panose="020F0502020204030204" pitchFamily="34" charset="0"/>
              <a:cs typeface="Times New Roman" panose="02020603050405020304" pitchFamily="18" charset="0"/>
            </a:endParaRPr>
          </a:p>
          <a:p>
            <a:pPr marL="514350" marR="0" indent="-285750">
              <a:lnSpc>
                <a:spcPct val="115000"/>
              </a:lnSpc>
              <a:spcBef>
                <a:spcPts val="0"/>
              </a:spcBef>
              <a:spcAft>
                <a:spcPts val="0"/>
              </a:spcAft>
              <a:buFont typeface="Arial" panose="020B0604020202020204" pitchFamily="34" charset="0"/>
              <a:buChar char="•"/>
            </a:pPr>
            <a:r>
              <a:rPr lang="en-US" dirty="0" smtClean="0">
                <a:latin typeface="Book Antiqua" panose="02040602050305030304" pitchFamily="18" charset="0"/>
                <a:ea typeface="Calibri" panose="020F0502020204030204" pitchFamily="34" charset="0"/>
                <a:cs typeface="Times New Roman" panose="02020603050405020304" pitchFamily="18" charset="0"/>
              </a:rPr>
              <a:t>Webinar training will be provided in collaboration with </a:t>
            </a:r>
            <a:r>
              <a:rPr lang="en-US" dirty="0" err="1" smtClean="0">
                <a:latin typeface="Book Antiqua" panose="02040602050305030304" pitchFamily="18" charset="0"/>
                <a:ea typeface="Calibri" panose="020F0502020204030204" pitchFamily="34" charset="0"/>
                <a:cs typeface="Times New Roman" panose="02020603050405020304" pitchFamily="18" charset="0"/>
              </a:rPr>
              <a:t>Medi</a:t>
            </a:r>
            <a:r>
              <a:rPr lang="en-US" dirty="0" smtClean="0">
                <a:latin typeface="Book Antiqua" panose="02040602050305030304" pitchFamily="18" charset="0"/>
                <a:ea typeface="Calibri" panose="020F0502020204030204" pitchFamily="34" charset="0"/>
                <a:cs typeface="Times New Roman" panose="02020603050405020304" pitchFamily="18" charset="0"/>
              </a:rPr>
              <a:t> USA on Tuesday 3/17 at 9AM CST  and Friday 3/20 2PM  </a:t>
            </a:r>
          </a:p>
          <a:p>
            <a:pPr marL="514350" marR="0" indent="-285750">
              <a:lnSpc>
                <a:spcPct val="115000"/>
              </a:lnSpc>
              <a:spcBef>
                <a:spcPts val="0"/>
              </a:spcBef>
              <a:spcAft>
                <a:spcPts val="0"/>
              </a:spcAft>
              <a:buFont typeface="Arial" panose="020B0604020202020204" pitchFamily="34" charset="0"/>
              <a:buChar char="•"/>
            </a:pPr>
            <a:endParaRPr lang="en-US" dirty="0">
              <a:latin typeface="Book Antiqua" panose="02040602050305030304" pitchFamily="18" charset="0"/>
              <a:ea typeface="Calibri" panose="020F0502020204030204" pitchFamily="34" charset="0"/>
              <a:cs typeface="Times New Roman" panose="02020603050405020304" pitchFamily="18" charset="0"/>
            </a:endParaRPr>
          </a:p>
          <a:p>
            <a:pPr marL="514350" indent="-285750">
              <a:lnSpc>
                <a:spcPct val="115000"/>
              </a:lnSpc>
              <a:spcBef>
                <a:spcPts val="0"/>
              </a:spcBef>
              <a:spcAft>
                <a:spcPts val="0"/>
              </a:spcAft>
              <a:buFont typeface="Arial" panose="020B0604020202020204" pitchFamily="34" charset="0"/>
              <a:buChar char="•"/>
            </a:pPr>
            <a:r>
              <a:rPr lang="en-US" dirty="0" err="1" smtClean="0">
                <a:latin typeface="Book Antiqua" panose="02040602050305030304" pitchFamily="18" charset="0"/>
                <a:ea typeface="Calibri" panose="020F0502020204030204" pitchFamily="34" charset="0"/>
                <a:cs typeface="Times New Roman" panose="02020603050405020304" pitchFamily="18" charset="0"/>
              </a:rPr>
              <a:t>Medi</a:t>
            </a:r>
            <a:r>
              <a:rPr lang="en-US" dirty="0" smtClean="0">
                <a:latin typeface="Book Antiqua" panose="02040602050305030304" pitchFamily="18" charset="0"/>
                <a:ea typeface="Calibri" panose="020F0502020204030204" pitchFamily="34" charset="0"/>
                <a:cs typeface="Times New Roman" panose="02020603050405020304" pitchFamily="18" charset="0"/>
              </a:rPr>
              <a:t> </a:t>
            </a:r>
            <a:r>
              <a:rPr lang="en-US" dirty="0">
                <a:latin typeface="Book Antiqua" panose="02040602050305030304" pitchFamily="18" charset="0"/>
                <a:ea typeface="Calibri" panose="020F0502020204030204" pitchFamily="34" charset="0"/>
                <a:cs typeface="Times New Roman" panose="02020603050405020304" pitchFamily="18" charset="0"/>
              </a:rPr>
              <a:t>USA will provide on-site research team training on leg measurement, proper donning, use and remove of compression garments as needed, per site preference</a:t>
            </a:r>
          </a:p>
          <a:p>
            <a:pPr marL="514350" marR="0" indent="-285750">
              <a:lnSpc>
                <a:spcPct val="115000"/>
              </a:lnSpc>
              <a:spcBef>
                <a:spcPts val="0"/>
              </a:spcBef>
              <a:spcAft>
                <a:spcPts val="0"/>
              </a:spcAft>
              <a:buFont typeface="Arial" panose="020B0604020202020204" pitchFamily="34" charset="0"/>
              <a:buChar char="•"/>
            </a:pPr>
            <a:endParaRPr lang="en-US" dirty="0" smtClean="0">
              <a:latin typeface="Book Antiqua" panose="02040602050305030304" pitchFamily="18" charset="0"/>
              <a:ea typeface="Calibri" panose="020F0502020204030204" pitchFamily="34" charset="0"/>
              <a:cs typeface="Times New Roman" panose="02020603050405020304" pitchFamily="18" charset="0"/>
            </a:endParaRPr>
          </a:p>
          <a:p>
            <a:pPr marL="457200" marR="0" indent="-228600">
              <a:lnSpc>
                <a:spcPct val="115000"/>
              </a:lnSpc>
              <a:spcBef>
                <a:spcPts val="0"/>
              </a:spcBef>
              <a:spcAft>
                <a:spcPts val="0"/>
              </a:spcAft>
            </a:pPr>
            <a:endParaRPr lang="en-US" dirty="0">
              <a:latin typeface="Book Antiqua" panose="020406020503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200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2A5D7AD-44AC-4AE7-BE74-830A596BA73A}" type="slidenum">
              <a:rPr lang="en-US" smtClean="0"/>
              <a:pPr>
                <a:defRPr/>
              </a:pPr>
              <a:t>9</a:t>
            </a:fld>
            <a:endParaRPr lang="en-US" dirty="0"/>
          </a:p>
        </p:txBody>
      </p:sp>
      <p:sp>
        <p:nvSpPr>
          <p:cNvPr id="4" name="TextBox 3"/>
          <p:cNvSpPr txBox="1"/>
          <p:nvPr/>
        </p:nvSpPr>
        <p:spPr>
          <a:xfrm>
            <a:off x="1066800" y="1676400"/>
            <a:ext cx="7239000" cy="1354217"/>
          </a:xfrm>
          <a:prstGeom prst="rect">
            <a:avLst/>
          </a:prstGeom>
          <a:noFill/>
        </p:spPr>
        <p:txBody>
          <a:bodyPr wrap="square" rtlCol="0">
            <a:spAutoFit/>
          </a:bodyPr>
          <a:lstStyle/>
          <a:p>
            <a:pPr algn="ctr"/>
            <a:endParaRPr lang="en-US" dirty="0" smtClean="0"/>
          </a:p>
          <a:p>
            <a:pPr algn="ctr"/>
            <a:endParaRPr lang="en-US" dirty="0"/>
          </a:p>
          <a:p>
            <a:pPr algn="ctr"/>
            <a:endParaRPr lang="en-US" dirty="0" smtClean="0"/>
          </a:p>
          <a:p>
            <a:pPr algn="ctr"/>
            <a:r>
              <a:rPr lang="en-US" sz="2800" dirty="0" smtClean="0">
                <a:latin typeface="Book Antiqua" panose="02040602050305030304" pitchFamily="18" charset="0"/>
              </a:rPr>
              <a:t>Carla Crawford, </a:t>
            </a:r>
            <a:r>
              <a:rPr lang="en-US" sz="2800" dirty="0" err="1" smtClean="0">
                <a:latin typeface="Book Antiqua" panose="02040602050305030304" pitchFamily="18" charset="0"/>
              </a:rPr>
              <a:t>Medi</a:t>
            </a:r>
            <a:r>
              <a:rPr lang="en-US" sz="2800" dirty="0" smtClean="0">
                <a:latin typeface="Book Antiqua" panose="02040602050305030304" pitchFamily="18" charset="0"/>
              </a:rPr>
              <a:t> USA Representative</a:t>
            </a:r>
            <a:endParaRPr lang="en-US" sz="2800" dirty="0">
              <a:latin typeface="Book Antiqua" panose="02040602050305030304" pitchFamily="18" charset="0"/>
            </a:endParaRPr>
          </a:p>
        </p:txBody>
      </p:sp>
    </p:spTree>
    <p:extLst>
      <p:ext uri="{BB962C8B-B14F-4D97-AF65-F5344CB8AC3E}">
        <p14:creationId xmlns:p14="http://schemas.microsoft.com/office/powerpoint/2010/main" val="343520228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9814</TotalTime>
  <Words>1088</Words>
  <Application>Microsoft Office PowerPoint</Application>
  <PresentationFormat>On-screen Show (4:3)</PresentationFormat>
  <Paragraphs>157</Paragraphs>
  <Slides>13</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Book Antiqua</vt:lpstr>
      <vt:lpstr>Calibri</vt:lpstr>
      <vt:lpstr>Calibri Light</vt:lpstr>
      <vt:lpstr>Courier New</vt:lpstr>
      <vt:lpstr>Times New Roman</vt:lpstr>
      <vt:lpstr>Wingdings 3</vt:lpstr>
      <vt:lpstr>Retrospect</vt:lpstr>
      <vt:lpstr>The C-TRACT Trial </vt:lpstr>
      <vt:lpstr>C-TRACT Protocol:  Statement on  Compression Therapy</vt:lpstr>
      <vt:lpstr>C-TRACT Protocol – Therapy Recommendations</vt:lpstr>
      <vt:lpstr>C-TRACT Protocol: Education and Compliance are Critical!</vt:lpstr>
      <vt:lpstr>C-TRACT Protocol v4.7 Modification</vt:lpstr>
      <vt:lpstr>C-TRACT Protocol Modification v4.7</vt:lpstr>
      <vt:lpstr>Initial Site Supplies</vt:lpstr>
      <vt:lpstr>Training</vt:lpstr>
      <vt:lpstr>PowerPoint Presentation</vt:lpstr>
      <vt:lpstr>Clinical Considerations</vt:lpstr>
      <vt:lpstr>PowerPoint Presentation</vt:lpstr>
      <vt:lpstr>PowerPoint Presentation</vt:lpstr>
      <vt:lpstr>PowerPoint Presentation</vt:lpstr>
    </vt:vector>
  </TitlesOfParts>
  <Company>Washington University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Inclusion Criteria</dc:title>
  <dc:creator>idxrad</dc:creator>
  <cp:lastModifiedBy>Oliver, Angela</cp:lastModifiedBy>
  <cp:revision>591</cp:revision>
  <cp:lastPrinted>2018-09-12T21:05:19Z</cp:lastPrinted>
  <dcterms:created xsi:type="dcterms:W3CDTF">2009-04-22T23:15:11Z</dcterms:created>
  <dcterms:modified xsi:type="dcterms:W3CDTF">2020-03-09T13:34:49Z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