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Lst>
  <p:notesMasterIdLst>
    <p:notesMasterId r:id="rId32"/>
  </p:notesMasterIdLst>
  <p:sldIdLst>
    <p:sldId id="257" r:id="rId6"/>
    <p:sldId id="258" r:id="rId7"/>
    <p:sldId id="259" r:id="rId8"/>
    <p:sldId id="260"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3" r:id="rId26"/>
    <p:sldId id="279" r:id="rId27"/>
    <p:sldId id="284" r:id="rId28"/>
    <p:sldId id="285"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C0E1BC-8F34-426F-9F0F-365DD31B8E20}">
          <p14:sldIdLst>
            <p14:sldId id="257"/>
            <p14:sldId id="258"/>
            <p14:sldId id="259"/>
            <p14:sldId id="260"/>
            <p14:sldId id="261"/>
            <p14:sldId id="264"/>
            <p14:sldId id="265"/>
            <p14:sldId id="266"/>
            <p14:sldId id="267"/>
            <p14:sldId id="268"/>
            <p14:sldId id="269"/>
            <p14:sldId id="270"/>
            <p14:sldId id="271"/>
            <p14:sldId id="272"/>
            <p14:sldId id="273"/>
            <p14:sldId id="274"/>
            <p14:sldId id="275"/>
            <p14:sldId id="276"/>
            <p14:sldId id="277"/>
            <p14:sldId id="278"/>
            <p14:sldId id="283"/>
            <p14:sldId id="279"/>
            <p14:sldId id="284"/>
            <p14:sldId id="285"/>
            <p14:sldId id="28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74"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D2554-F23A-448D-80D7-B3FF2D9237D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DA4894F-B044-4C9B-BBAA-6FAA5DA85FC5}">
      <dgm:prSet phldrT="[Text]" custT="1"/>
      <dgm:spPr>
        <a:solidFill>
          <a:schemeClr val="accent6">
            <a:lumMod val="40000"/>
            <a:lumOff val="60000"/>
          </a:schemeClr>
        </a:solidFill>
      </dgm:spPr>
      <dgm:t>
        <a:bodyPr/>
        <a:lstStyle/>
        <a:p>
          <a:pPr algn="ctr"/>
          <a:r>
            <a:rPr lang="en-US" sz="2800" dirty="0" smtClean="0">
              <a:solidFill>
                <a:schemeClr val="bg1"/>
              </a:solidFill>
            </a:rPr>
            <a:t>Femoral-popliteal DVT:  no benefit whatsoever</a:t>
          </a:r>
          <a:endParaRPr lang="en-US" sz="2800" dirty="0">
            <a:solidFill>
              <a:schemeClr val="bg1"/>
            </a:solidFill>
          </a:endParaRPr>
        </a:p>
      </dgm:t>
    </dgm:pt>
    <dgm:pt modelId="{5FDD616F-1B21-4161-96C0-CF16044884A8}" type="parTrans" cxnId="{254636A4-2F0E-4AFC-A3FB-5F4E9FB68AEF}">
      <dgm:prSet/>
      <dgm:spPr/>
      <dgm:t>
        <a:bodyPr/>
        <a:lstStyle/>
        <a:p>
          <a:endParaRPr lang="en-US"/>
        </a:p>
      </dgm:t>
    </dgm:pt>
    <dgm:pt modelId="{B3976E6F-8DED-4A52-9597-96F7270BBDBC}" type="sibTrans" cxnId="{254636A4-2F0E-4AFC-A3FB-5F4E9FB68AEF}">
      <dgm:prSet/>
      <dgm:spPr/>
      <dgm:t>
        <a:bodyPr/>
        <a:lstStyle/>
        <a:p>
          <a:endParaRPr lang="en-US"/>
        </a:p>
      </dgm:t>
    </dgm:pt>
    <dgm:pt modelId="{09304402-952B-4DD4-BBDB-48661FBDD655}">
      <dgm:prSet phldrT="[Text]" phldr="1"/>
      <dgm:spPr/>
      <dgm:t>
        <a:bodyPr/>
        <a:lstStyle/>
        <a:p>
          <a:endParaRPr lang="en-US" dirty="0"/>
        </a:p>
      </dgm:t>
    </dgm:pt>
    <dgm:pt modelId="{0767C442-65F1-4D4A-B812-45E85053135C}" type="parTrans" cxnId="{AB9AEE8D-0AB6-478C-9058-D8DFADD1AC2E}">
      <dgm:prSet/>
      <dgm:spPr/>
      <dgm:t>
        <a:bodyPr/>
        <a:lstStyle/>
        <a:p>
          <a:endParaRPr lang="en-US"/>
        </a:p>
      </dgm:t>
    </dgm:pt>
    <dgm:pt modelId="{0210E9CB-D90E-4FBE-AF06-E5471135992F}" type="sibTrans" cxnId="{AB9AEE8D-0AB6-478C-9058-D8DFADD1AC2E}">
      <dgm:prSet/>
      <dgm:spPr/>
      <dgm:t>
        <a:bodyPr/>
        <a:lstStyle/>
        <a:p>
          <a:endParaRPr lang="en-US"/>
        </a:p>
      </dgm:t>
    </dgm:pt>
    <dgm:pt modelId="{0825F20E-186A-44BB-A212-17E29785A53E}">
      <dgm:prSet phldrT="[Text]" phldr="1"/>
      <dgm:spPr/>
      <dgm:t>
        <a:bodyPr/>
        <a:lstStyle/>
        <a:p>
          <a:endParaRPr lang="en-US" dirty="0"/>
        </a:p>
      </dgm:t>
    </dgm:pt>
    <dgm:pt modelId="{E6F84B16-4B83-4403-90B3-690D70FFC3EA}" type="parTrans" cxnId="{0688641E-12A9-4464-9BAB-351A173E73E3}">
      <dgm:prSet/>
      <dgm:spPr/>
      <dgm:t>
        <a:bodyPr/>
        <a:lstStyle/>
        <a:p>
          <a:endParaRPr lang="en-US"/>
        </a:p>
      </dgm:t>
    </dgm:pt>
    <dgm:pt modelId="{F8FE898F-71CD-4C44-82D6-13490B5563E9}" type="sibTrans" cxnId="{0688641E-12A9-4464-9BAB-351A173E73E3}">
      <dgm:prSet/>
      <dgm:spPr/>
      <dgm:t>
        <a:bodyPr/>
        <a:lstStyle/>
        <a:p>
          <a:endParaRPr lang="en-US"/>
        </a:p>
      </dgm:t>
    </dgm:pt>
    <dgm:pt modelId="{C283BC4E-2FA4-4238-B61F-4549212C7071}">
      <dgm:prSet phldrT="[Text]" custT="1"/>
      <dgm:spPr>
        <a:solidFill>
          <a:schemeClr val="accent1">
            <a:lumMod val="60000"/>
            <a:lumOff val="40000"/>
          </a:schemeClr>
        </a:solidFill>
      </dgm:spPr>
      <dgm:t>
        <a:bodyPr/>
        <a:lstStyle/>
        <a:p>
          <a:pPr algn="ctr"/>
          <a:r>
            <a:rPr lang="en-US" sz="2800" dirty="0" smtClean="0">
              <a:solidFill>
                <a:schemeClr val="bg1"/>
              </a:solidFill>
            </a:rPr>
            <a:t>IFDVT: reduces mod-severe PTS (18% vs 28%, p=0.02)</a:t>
          </a:r>
          <a:endParaRPr lang="en-US" sz="2800" dirty="0">
            <a:solidFill>
              <a:schemeClr val="bg1"/>
            </a:solidFill>
          </a:endParaRPr>
        </a:p>
      </dgm:t>
    </dgm:pt>
    <dgm:pt modelId="{B4D08A6B-ACF9-4694-8729-14F524260171}" type="parTrans" cxnId="{C452D291-F2D0-4CB7-ABFC-1ADCC67CF6A1}">
      <dgm:prSet/>
      <dgm:spPr/>
      <dgm:t>
        <a:bodyPr/>
        <a:lstStyle/>
        <a:p>
          <a:endParaRPr lang="en-US"/>
        </a:p>
      </dgm:t>
    </dgm:pt>
    <dgm:pt modelId="{227D487C-86EC-4A79-9A88-2C947AC97DA2}" type="sibTrans" cxnId="{C452D291-F2D0-4CB7-ABFC-1ADCC67CF6A1}">
      <dgm:prSet/>
      <dgm:spPr/>
      <dgm:t>
        <a:bodyPr/>
        <a:lstStyle/>
        <a:p>
          <a:endParaRPr lang="en-US"/>
        </a:p>
      </dgm:t>
    </dgm:pt>
    <dgm:pt modelId="{2B063D45-54C5-489F-94C2-B175E38ADD22}">
      <dgm:prSet phldrT="[Text]" custT="1"/>
      <dgm:spPr>
        <a:solidFill>
          <a:srgbClr val="FFFF00"/>
        </a:solidFill>
      </dgm:spPr>
      <dgm:t>
        <a:bodyPr/>
        <a:lstStyle/>
        <a:p>
          <a:pPr algn="ctr"/>
          <a:r>
            <a:rPr lang="en-US" sz="2800" dirty="0" err="1" smtClean="0">
              <a:solidFill>
                <a:schemeClr val="bg1"/>
              </a:solidFill>
            </a:rPr>
            <a:t>Substudy</a:t>
          </a:r>
          <a:r>
            <a:rPr lang="en-US" sz="2800" dirty="0" smtClean="0">
              <a:solidFill>
                <a:schemeClr val="bg1"/>
              </a:solidFill>
            </a:rPr>
            <a:t>: does not reduce </a:t>
          </a:r>
          <a:r>
            <a:rPr lang="en-US" sz="2800" dirty="0" err="1" smtClean="0">
              <a:solidFill>
                <a:schemeClr val="bg1"/>
              </a:solidFill>
            </a:rPr>
            <a:t>valvular</a:t>
          </a:r>
          <a:r>
            <a:rPr lang="en-US" sz="2800" dirty="0" smtClean="0">
              <a:solidFill>
                <a:schemeClr val="bg1"/>
              </a:solidFill>
            </a:rPr>
            <a:t> reflux at 1 year</a:t>
          </a:r>
          <a:endParaRPr lang="en-US" sz="2800" dirty="0">
            <a:solidFill>
              <a:schemeClr val="bg1"/>
            </a:solidFill>
          </a:endParaRPr>
        </a:p>
      </dgm:t>
    </dgm:pt>
    <dgm:pt modelId="{BCE48AEA-2BE9-410B-904B-C767D4FFF1BC}" type="parTrans" cxnId="{17B03AC7-A0D7-4469-ABF7-9F5ADA56C1A5}">
      <dgm:prSet/>
      <dgm:spPr/>
      <dgm:t>
        <a:bodyPr/>
        <a:lstStyle/>
        <a:p>
          <a:endParaRPr lang="en-US"/>
        </a:p>
      </dgm:t>
    </dgm:pt>
    <dgm:pt modelId="{5A4E81AF-9002-48ED-A58E-BD8AE7752030}" type="sibTrans" cxnId="{17B03AC7-A0D7-4469-ABF7-9F5ADA56C1A5}">
      <dgm:prSet/>
      <dgm:spPr/>
      <dgm:t>
        <a:bodyPr/>
        <a:lstStyle/>
        <a:p>
          <a:endParaRPr lang="en-US"/>
        </a:p>
      </dgm:t>
    </dgm:pt>
    <dgm:pt modelId="{9AB2AAE1-736C-4562-854E-22311D3619B1}">
      <dgm:prSet phldrT="[Text]" custT="1"/>
      <dgm:spPr>
        <a:solidFill>
          <a:srgbClr val="FFC000"/>
        </a:solidFill>
      </dgm:spPr>
      <dgm:t>
        <a:bodyPr/>
        <a:lstStyle/>
        <a:p>
          <a:pPr algn="ctr"/>
          <a:r>
            <a:rPr lang="en-US" sz="2800" dirty="0" smtClean="0">
              <a:solidFill>
                <a:schemeClr val="bg1"/>
              </a:solidFill>
            </a:rPr>
            <a:t>Costly: $220,041/QALY (for IFDVT; $137,526/QALY)</a:t>
          </a:r>
          <a:endParaRPr lang="en-US" sz="2800" dirty="0">
            <a:solidFill>
              <a:schemeClr val="bg1"/>
            </a:solidFill>
          </a:endParaRPr>
        </a:p>
      </dgm:t>
    </dgm:pt>
    <dgm:pt modelId="{AF6A7EC8-5171-45A2-B60F-A2A595D4C33C}" type="parTrans" cxnId="{FFE8CC5D-33B8-4DFC-BE5C-C3922FD5663E}">
      <dgm:prSet/>
      <dgm:spPr/>
      <dgm:t>
        <a:bodyPr/>
        <a:lstStyle/>
        <a:p>
          <a:endParaRPr lang="en-US"/>
        </a:p>
      </dgm:t>
    </dgm:pt>
    <dgm:pt modelId="{1272468C-E202-4780-A1D9-EABFFF23A48C}" type="sibTrans" cxnId="{FFE8CC5D-33B8-4DFC-BE5C-C3922FD5663E}">
      <dgm:prSet/>
      <dgm:spPr/>
      <dgm:t>
        <a:bodyPr/>
        <a:lstStyle/>
        <a:p>
          <a:endParaRPr lang="en-US"/>
        </a:p>
      </dgm:t>
    </dgm:pt>
    <dgm:pt modelId="{D563E568-272E-4DC5-A1F5-55DE847708B6}">
      <dgm:prSet phldrT="[Text]" custT="1"/>
      <dgm:spPr>
        <a:solidFill>
          <a:schemeClr val="accent3">
            <a:lumMod val="60000"/>
            <a:lumOff val="40000"/>
          </a:schemeClr>
        </a:solidFill>
      </dgm:spPr>
      <dgm:t>
        <a:bodyPr/>
        <a:lstStyle/>
        <a:p>
          <a:pPr algn="ctr"/>
          <a:r>
            <a:rPr lang="en-US" sz="2800" dirty="0" smtClean="0">
              <a:solidFill>
                <a:schemeClr val="bg1"/>
              </a:solidFill>
            </a:rPr>
            <a:t>IFDVT: reduces early leg pain and swelling (p&lt;0.01)</a:t>
          </a:r>
          <a:endParaRPr lang="en-US" sz="2800" dirty="0">
            <a:solidFill>
              <a:schemeClr val="bg1"/>
            </a:solidFill>
          </a:endParaRPr>
        </a:p>
      </dgm:t>
    </dgm:pt>
    <dgm:pt modelId="{1686C384-1EC2-483E-A81E-3A9AA5B7812B}" type="sibTrans" cxnId="{90EFE9E2-9ABA-409E-BB92-34A77F9EC705}">
      <dgm:prSet/>
      <dgm:spPr/>
      <dgm:t>
        <a:bodyPr/>
        <a:lstStyle/>
        <a:p>
          <a:endParaRPr lang="en-US"/>
        </a:p>
      </dgm:t>
    </dgm:pt>
    <dgm:pt modelId="{152DE566-1A28-4E44-92FF-FE3878252912}" type="parTrans" cxnId="{90EFE9E2-9ABA-409E-BB92-34A77F9EC705}">
      <dgm:prSet/>
      <dgm:spPr/>
      <dgm:t>
        <a:bodyPr/>
        <a:lstStyle/>
        <a:p>
          <a:endParaRPr lang="en-US"/>
        </a:p>
      </dgm:t>
    </dgm:pt>
    <dgm:pt modelId="{EE973099-E19E-4A30-A78F-4E79399BDA84}" type="pres">
      <dgm:prSet presAssocID="{211D2554-F23A-448D-80D7-B3FF2D9237D0}" presName="linear" presStyleCnt="0">
        <dgm:presLayoutVars>
          <dgm:animLvl val="lvl"/>
          <dgm:resizeHandles val="exact"/>
        </dgm:presLayoutVars>
      </dgm:prSet>
      <dgm:spPr/>
      <dgm:t>
        <a:bodyPr/>
        <a:lstStyle/>
        <a:p>
          <a:endParaRPr lang="en-US"/>
        </a:p>
      </dgm:t>
    </dgm:pt>
    <dgm:pt modelId="{3A738ED9-59F7-4C19-A58B-3048281D2AE6}" type="pres">
      <dgm:prSet presAssocID="{ADA4894F-B044-4C9B-BBAA-6FAA5DA85FC5}" presName="parentText" presStyleLbl="node1" presStyleIdx="0" presStyleCnt="5" custLinFactNeighborY="19132">
        <dgm:presLayoutVars>
          <dgm:chMax val="0"/>
          <dgm:bulletEnabled val="1"/>
        </dgm:presLayoutVars>
      </dgm:prSet>
      <dgm:spPr/>
      <dgm:t>
        <a:bodyPr/>
        <a:lstStyle/>
        <a:p>
          <a:endParaRPr lang="en-US"/>
        </a:p>
      </dgm:t>
    </dgm:pt>
    <dgm:pt modelId="{323E0284-A173-4CF3-962E-89340DC5BB10}" type="pres">
      <dgm:prSet presAssocID="{ADA4894F-B044-4C9B-BBAA-6FAA5DA85FC5}" presName="childText" presStyleLbl="revTx" presStyleIdx="0" presStyleCnt="2">
        <dgm:presLayoutVars>
          <dgm:bulletEnabled val="1"/>
        </dgm:presLayoutVars>
      </dgm:prSet>
      <dgm:spPr/>
      <dgm:t>
        <a:bodyPr/>
        <a:lstStyle/>
        <a:p>
          <a:endParaRPr lang="en-US"/>
        </a:p>
      </dgm:t>
    </dgm:pt>
    <dgm:pt modelId="{F504E7B0-9BE0-47B9-AFC8-B94F03C49758}" type="pres">
      <dgm:prSet presAssocID="{D563E568-272E-4DC5-A1F5-55DE847708B6}" presName="parentText" presStyleLbl="node1" presStyleIdx="1" presStyleCnt="5" custLinFactNeighborY="-36382">
        <dgm:presLayoutVars>
          <dgm:chMax val="0"/>
          <dgm:bulletEnabled val="1"/>
        </dgm:presLayoutVars>
      </dgm:prSet>
      <dgm:spPr/>
      <dgm:t>
        <a:bodyPr/>
        <a:lstStyle/>
        <a:p>
          <a:endParaRPr lang="en-US"/>
        </a:p>
      </dgm:t>
    </dgm:pt>
    <dgm:pt modelId="{49DBA222-3BFE-41F7-A47C-0339C5C5642C}" type="pres">
      <dgm:prSet presAssocID="{D563E568-272E-4DC5-A1F5-55DE847708B6}" presName="childText" presStyleLbl="revTx" presStyleIdx="1" presStyleCnt="2">
        <dgm:presLayoutVars>
          <dgm:bulletEnabled val="1"/>
        </dgm:presLayoutVars>
      </dgm:prSet>
      <dgm:spPr/>
      <dgm:t>
        <a:bodyPr/>
        <a:lstStyle/>
        <a:p>
          <a:endParaRPr lang="en-US"/>
        </a:p>
      </dgm:t>
    </dgm:pt>
    <dgm:pt modelId="{468A147A-6AF1-4FBD-AF4B-986C973ACB3A}" type="pres">
      <dgm:prSet presAssocID="{C283BC4E-2FA4-4238-B61F-4549212C7071}" presName="parentText" presStyleLbl="node1" presStyleIdx="2" presStyleCnt="5" custLinFactY="-66268" custLinFactNeighborY="-100000">
        <dgm:presLayoutVars>
          <dgm:chMax val="0"/>
          <dgm:bulletEnabled val="1"/>
        </dgm:presLayoutVars>
      </dgm:prSet>
      <dgm:spPr/>
      <dgm:t>
        <a:bodyPr/>
        <a:lstStyle/>
        <a:p>
          <a:endParaRPr lang="en-US"/>
        </a:p>
      </dgm:t>
    </dgm:pt>
    <dgm:pt modelId="{255A4701-0C4B-47C8-83C4-5AB45BCADC8B}" type="pres">
      <dgm:prSet presAssocID="{227D487C-86EC-4A79-9A88-2C947AC97DA2}" presName="spacer" presStyleCnt="0"/>
      <dgm:spPr/>
    </dgm:pt>
    <dgm:pt modelId="{ECE92A3D-869E-44F5-A9E7-6411413BBBA8}" type="pres">
      <dgm:prSet presAssocID="{2B063D45-54C5-489F-94C2-B175E38ADD22}" presName="parentText" presStyleLbl="node1" presStyleIdx="3" presStyleCnt="5" custLinFactY="-42659" custLinFactNeighborY="-100000">
        <dgm:presLayoutVars>
          <dgm:chMax val="0"/>
          <dgm:bulletEnabled val="1"/>
        </dgm:presLayoutVars>
      </dgm:prSet>
      <dgm:spPr/>
      <dgm:t>
        <a:bodyPr/>
        <a:lstStyle/>
        <a:p>
          <a:endParaRPr lang="en-US"/>
        </a:p>
      </dgm:t>
    </dgm:pt>
    <dgm:pt modelId="{578C97CB-1CCA-4F9B-8FD0-F8BACEDA98E9}" type="pres">
      <dgm:prSet presAssocID="{5A4E81AF-9002-48ED-A58E-BD8AE7752030}" presName="spacer" presStyleCnt="0"/>
      <dgm:spPr/>
    </dgm:pt>
    <dgm:pt modelId="{0E9DCE0B-95E0-4E5B-9E9D-4C838F4B6A3D}" type="pres">
      <dgm:prSet presAssocID="{9AB2AAE1-736C-4562-854E-22311D3619B1}" presName="parentText" presStyleLbl="node1" presStyleIdx="4" presStyleCnt="5" custLinFactY="-25008" custLinFactNeighborY="-100000">
        <dgm:presLayoutVars>
          <dgm:chMax val="0"/>
          <dgm:bulletEnabled val="1"/>
        </dgm:presLayoutVars>
      </dgm:prSet>
      <dgm:spPr/>
      <dgm:t>
        <a:bodyPr/>
        <a:lstStyle/>
        <a:p>
          <a:endParaRPr lang="en-US"/>
        </a:p>
      </dgm:t>
    </dgm:pt>
  </dgm:ptLst>
  <dgm:cxnLst>
    <dgm:cxn modelId="{98629B91-CE69-4FFF-9E1C-694FDF98BCE6}" type="presOf" srcId="{211D2554-F23A-448D-80D7-B3FF2D9237D0}" destId="{EE973099-E19E-4A30-A78F-4E79399BDA84}" srcOrd="0" destOrd="0" presId="urn:microsoft.com/office/officeart/2005/8/layout/vList2"/>
    <dgm:cxn modelId="{FBE7BF2F-115C-4A0D-A504-E3BCA2CCA9E7}" type="presOf" srcId="{ADA4894F-B044-4C9B-BBAA-6FAA5DA85FC5}" destId="{3A738ED9-59F7-4C19-A58B-3048281D2AE6}" srcOrd="0" destOrd="0" presId="urn:microsoft.com/office/officeart/2005/8/layout/vList2"/>
    <dgm:cxn modelId="{17B03AC7-A0D7-4469-ABF7-9F5ADA56C1A5}" srcId="{211D2554-F23A-448D-80D7-B3FF2D9237D0}" destId="{2B063D45-54C5-489F-94C2-B175E38ADD22}" srcOrd="3" destOrd="0" parTransId="{BCE48AEA-2BE9-410B-904B-C767D4FFF1BC}" sibTransId="{5A4E81AF-9002-48ED-A58E-BD8AE7752030}"/>
    <dgm:cxn modelId="{3F0E0550-D021-4639-84DB-D61BB588DCC8}" type="presOf" srcId="{09304402-952B-4DD4-BBDB-48661FBDD655}" destId="{323E0284-A173-4CF3-962E-89340DC5BB10}" srcOrd="0" destOrd="0" presId="urn:microsoft.com/office/officeart/2005/8/layout/vList2"/>
    <dgm:cxn modelId="{7E03E233-B8A7-432B-971E-2B1B25F453FD}" type="presOf" srcId="{C283BC4E-2FA4-4238-B61F-4549212C7071}" destId="{468A147A-6AF1-4FBD-AF4B-986C973ACB3A}" srcOrd="0" destOrd="0" presId="urn:microsoft.com/office/officeart/2005/8/layout/vList2"/>
    <dgm:cxn modelId="{0688641E-12A9-4464-9BAB-351A173E73E3}" srcId="{D563E568-272E-4DC5-A1F5-55DE847708B6}" destId="{0825F20E-186A-44BB-A212-17E29785A53E}" srcOrd="0" destOrd="0" parTransId="{E6F84B16-4B83-4403-90B3-690D70FFC3EA}" sibTransId="{F8FE898F-71CD-4C44-82D6-13490B5563E9}"/>
    <dgm:cxn modelId="{40FA9201-A964-4292-9B3C-D448F648A723}" type="presOf" srcId="{9AB2AAE1-736C-4562-854E-22311D3619B1}" destId="{0E9DCE0B-95E0-4E5B-9E9D-4C838F4B6A3D}" srcOrd="0" destOrd="0" presId="urn:microsoft.com/office/officeart/2005/8/layout/vList2"/>
    <dgm:cxn modelId="{AB9AEE8D-0AB6-478C-9058-D8DFADD1AC2E}" srcId="{ADA4894F-B044-4C9B-BBAA-6FAA5DA85FC5}" destId="{09304402-952B-4DD4-BBDB-48661FBDD655}" srcOrd="0" destOrd="0" parTransId="{0767C442-65F1-4D4A-B812-45E85053135C}" sibTransId="{0210E9CB-D90E-4FBE-AF06-E5471135992F}"/>
    <dgm:cxn modelId="{96E33582-373E-4F27-90C4-19A45FE31644}" type="presOf" srcId="{2B063D45-54C5-489F-94C2-B175E38ADD22}" destId="{ECE92A3D-869E-44F5-A9E7-6411413BBBA8}" srcOrd="0" destOrd="0" presId="urn:microsoft.com/office/officeart/2005/8/layout/vList2"/>
    <dgm:cxn modelId="{C452D291-F2D0-4CB7-ABFC-1ADCC67CF6A1}" srcId="{211D2554-F23A-448D-80D7-B3FF2D9237D0}" destId="{C283BC4E-2FA4-4238-B61F-4549212C7071}" srcOrd="2" destOrd="0" parTransId="{B4D08A6B-ACF9-4694-8729-14F524260171}" sibTransId="{227D487C-86EC-4A79-9A88-2C947AC97DA2}"/>
    <dgm:cxn modelId="{28E66CD2-DAB9-4EBA-8001-E1CA39BFDE79}" type="presOf" srcId="{0825F20E-186A-44BB-A212-17E29785A53E}" destId="{49DBA222-3BFE-41F7-A47C-0339C5C5642C}" srcOrd="0" destOrd="0" presId="urn:microsoft.com/office/officeart/2005/8/layout/vList2"/>
    <dgm:cxn modelId="{FFE8CC5D-33B8-4DFC-BE5C-C3922FD5663E}" srcId="{211D2554-F23A-448D-80D7-B3FF2D9237D0}" destId="{9AB2AAE1-736C-4562-854E-22311D3619B1}" srcOrd="4" destOrd="0" parTransId="{AF6A7EC8-5171-45A2-B60F-A2A595D4C33C}" sibTransId="{1272468C-E202-4780-A1D9-EABFFF23A48C}"/>
    <dgm:cxn modelId="{90EFE9E2-9ABA-409E-BB92-34A77F9EC705}" srcId="{211D2554-F23A-448D-80D7-B3FF2D9237D0}" destId="{D563E568-272E-4DC5-A1F5-55DE847708B6}" srcOrd="1" destOrd="0" parTransId="{152DE566-1A28-4E44-92FF-FE3878252912}" sibTransId="{1686C384-1EC2-483E-A81E-3A9AA5B7812B}"/>
    <dgm:cxn modelId="{254636A4-2F0E-4AFC-A3FB-5F4E9FB68AEF}" srcId="{211D2554-F23A-448D-80D7-B3FF2D9237D0}" destId="{ADA4894F-B044-4C9B-BBAA-6FAA5DA85FC5}" srcOrd="0" destOrd="0" parTransId="{5FDD616F-1B21-4161-96C0-CF16044884A8}" sibTransId="{B3976E6F-8DED-4A52-9597-96F7270BBDBC}"/>
    <dgm:cxn modelId="{893E365F-CA5C-49D7-AD3B-8A82A6B0C8A6}" type="presOf" srcId="{D563E568-272E-4DC5-A1F5-55DE847708B6}" destId="{F504E7B0-9BE0-47B9-AFC8-B94F03C49758}" srcOrd="0" destOrd="0" presId="urn:microsoft.com/office/officeart/2005/8/layout/vList2"/>
    <dgm:cxn modelId="{98A4A604-4639-4D61-B4F9-96B4909C7F4F}" type="presParOf" srcId="{EE973099-E19E-4A30-A78F-4E79399BDA84}" destId="{3A738ED9-59F7-4C19-A58B-3048281D2AE6}" srcOrd="0" destOrd="0" presId="urn:microsoft.com/office/officeart/2005/8/layout/vList2"/>
    <dgm:cxn modelId="{C8B8BC7B-A6E7-4F83-9E9D-C9EC6640AF38}" type="presParOf" srcId="{EE973099-E19E-4A30-A78F-4E79399BDA84}" destId="{323E0284-A173-4CF3-962E-89340DC5BB10}" srcOrd="1" destOrd="0" presId="urn:microsoft.com/office/officeart/2005/8/layout/vList2"/>
    <dgm:cxn modelId="{993FFF08-64F3-4EA0-858D-788295AA420B}" type="presParOf" srcId="{EE973099-E19E-4A30-A78F-4E79399BDA84}" destId="{F504E7B0-9BE0-47B9-AFC8-B94F03C49758}" srcOrd="2" destOrd="0" presId="urn:microsoft.com/office/officeart/2005/8/layout/vList2"/>
    <dgm:cxn modelId="{50935128-3AAE-4595-9BF6-8CBFCE747744}" type="presParOf" srcId="{EE973099-E19E-4A30-A78F-4E79399BDA84}" destId="{49DBA222-3BFE-41F7-A47C-0339C5C5642C}" srcOrd="3" destOrd="0" presId="urn:microsoft.com/office/officeart/2005/8/layout/vList2"/>
    <dgm:cxn modelId="{55D976B2-59DB-41ED-8CF5-FFABE416BB7E}" type="presParOf" srcId="{EE973099-E19E-4A30-A78F-4E79399BDA84}" destId="{468A147A-6AF1-4FBD-AF4B-986C973ACB3A}" srcOrd="4" destOrd="0" presId="urn:microsoft.com/office/officeart/2005/8/layout/vList2"/>
    <dgm:cxn modelId="{83708933-3843-4F2D-9818-9E2C2113611E}" type="presParOf" srcId="{EE973099-E19E-4A30-A78F-4E79399BDA84}" destId="{255A4701-0C4B-47C8-83C4-5AB45BCADC8B}" srcOrd="5" destOrd="0" presId="urn:microsoft.com/office/officeart/2005/8/layout/vList2"/>
    <dgm:cxn modelId="{50CF0705-A81E-40EB-AF30-600F819E8F70}" type="presParOf" srcId="{EE973099-E19E-4A30-A78F-4E79399BDA84}" destId="{ECE92A3D-869E-44F5-A9E7-6411413BBBA8}" srcOrd="6" destOrd="0" presId="urn:microsoft.com/office/officeart/2005/8/layout/vList2"/>
    <dgm:cxn modelId="{B71DE379-CEB6-4976-93C2-854E18EFEA9D}" type="presParOf" srcId="{EE973099-E19E-4A30-A78F-4E79399BDA84}" destId="{578C97CB-1CCA-4F9B-8FD0-F8BACEDA98E9}" srcOrd="7" destOrd="0" presId="urn:microsoft.com/office/officeart/2005/8/layout/vList2"/>
    <dgm:cxn modelId="{B1B64953-28B6-401E-A79F-FEFA0F63B430}" type="presParOf" srcId="{EE973099-E19E-4A30-A78F-4E79399BDA84}" destId="{0E9DCE0B-95E0-4E5B-9E9D-4C838F4B6A3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38ED9-59F7-4C19-A58B-3048281D2AE6}">
      <dsp:nvSpPr>
        <dsp:cNvPr id="0" name=""/>
        <dsp:cNvSpPr/>
      </dsp:nvSpPr>
      <dsp:spPr>
        <a:xfrm>
          <a:off x="0" y="144130"/>
          <a:ext cx="8839200" cy="748800"/>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Femoral-popliteal DVT:  no benefit whatsoever</a:t>
          </a:r>
          <a:endParaRPr lang="en-US" sz="2800" kern="1200" dirty="0">
            <a:solidFill>
              <a:schemeClr val="bg1"/>
            </a:solidFill>
          </a:endParaRPr>
        </a:p>
      </dsp:txBody>
      <dsp:txXfrm>
        <a:off x="36553" y="180683"/>
        <a:ext cx="8766094" cy="675694"/>
      </dsp:txXfrm>
    </dsp:sp>
    <dsp:sp modelId="{323E0284-A173-4CF3-962E-89340DC5BB10}">
      <dsp:nvSpPr>
        <dsp:cNvPr id="0" name=""/>
        <dsp:cNvSpPr/>
      </dsp:nvSpPr>
      <dsp:spPr>
        <a:xfrm>
          <a:off x="0" y="766199"/>
          <a:ext cx="88392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50800" rIns="284480" bIns="50800" numCol="1" spcCol="1270" anchor="t" anchorCtr="0">
          <a:noAutofit/>
        </a:bodyPr>
        <a:lstStyle/>
        <a:p>
          <a:pPr marL="285750" lvl="1" indent="-285750" algn="l" defTabSz="1377950">
            <a:lnSpc>
              <a:spcPct val="90000"/>
            </a:lnSpc>
            <a:spcBef>
              <a:spcPct val="0"/>
            </a:spcBef>
            <a:spcAft>
              <a:spcPct val="20000"/>
            </a:spcAft>
            <a:buChar char="••"/>
          </a:pPr>
          <a:endParaRPr lang="en-US" sz="3100" kern="1200" dirty="0"/>
        </a:p>
      </dsp:txBody>
      <dsp:txXfrm>
        <a:off x="0" y="766199"/>
        <a:ext cx="8839200" cy="662400"/>
      </dsp:txXfrm>
    </dsp:sp>
    <dsp:sp modelId="{F504E7B0-9BE0-47B9-AFC8-B94F03C49758}">
      <dsp:nvSpPr>
        <dsp:cNvPr id="0" name=""/>
        <dsp:cNvSpPr/>
      </dsp:nvSpPr>
      <dsp:spPr>
        <a:xfrm>
          <a:off x="0" y="1187605"/>
          <a:ext cx="8839200" cy="74880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IFDVT: reduces early leg pain and swelling (p&lt;0.01)</a:t>
          </a:r>
          <a:endParaRPr lang="en-US" sz="2800" kern="1200" dirty="0">
            <a:solidFill>
              <a:schemeClr val="bg1"/>
            </a:solidFill>
          </a:endParaRPr>
        </a:p>
      </dsp:txBody>
      <dsp:txXfrm>
        <a:off x="36553" y="1224158"/>
        <a:ext cx="8766094" cy="675694"/>
      </dsp:txXfrm>
    </dsp:sp>
    <dsp:sp modelId="{49DBA222-3BFE-41F7-A47C-0339C5C5642C}">
      <dsp:nvSpPr>
        <dsp:cNvPr id="0" name=""/>
        <dsp:cNvSpPr/>
      </dsp:nvSpPr>
      <dsp:spPr>
        <a:xfrm>
          <a:off x="0" y="2177399"/>
          <a:ext cx="88392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50800" rIns="284480" bIns="50800" numCol="1" spcCol="1270" anchor="t" anchorCtr="0">
          <a:noAutofit/>
        </a:bodyPr>
        <a:lstStyle/>
        <a:p>
          <a:pPr marL="285750" lvl="1" indent="-285750" algn="l" defTabSz="1377950">
            <a:lnSpc>
              <a:spcPct val="90000"/>
            </a:lnSpc>
            <a:spcBef>
              <a:spcPct val="0"/>
            </a:spcBef>
            <a:spcAft>
              <a:spcPct val="20000"/>
            </a:spcAft>
            <a:buChar char="••"/>
          </a:pPr>
          <a:endParaRPr lang="en-US" sz="3100" kern="1200" dirty="0"/>
        </a:p>
      </dsp:txBody>
      <dsp:txXfrm>
        <a:off x="0" y="2177399"/>
        <a:ext cx="8839200" cy="662400"/>
      </dsp:txXfrm>
    </dsp:sp>
    <dsp:sp modelId="{468A147A-6AF1-4FBD-AF4B-986C973ACB3A}">
      <dsp:nvSpPr>
        <dsp:cNvPr id="0" name=""/>
        <dsp:cNvSpPr/>
      </dsp:nvSpPr>
      <dsp:spPr>
        <a:xfrm>
          <a:off x="0" y="2228385"/>
          <a:ext cx="8839200" cy="74880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IFDVT: reduces mod-severe PTS (18% vs 28%, p=0.02)</a:t>
          </a:r>
          <a:endParaRPr lang="en-US" sz="2800" kern="1200" dirty="0">
            <a:solidFill>
              <a:schemeClr val="bg1"/>
            </a:solidFill>
          </a:endParaRPr>
        </a:p>
      </dsp:txBody>
      <dsp:txXfrm>
        <a:off x="36553" y="2264938"/>
        <a:ext cx="8766094" cy="675694"/>
      </dsp:txXfrm>
    </dsp:sp>
    <dsp:sp modelId="{ECE92A3D-869E-44F5-A9E7-6411413BBBA8}">
      <dsp:nvSpPr>
        <dsp:cNvPr id="0" name=""/>
        <dsp:cNvSpPr/>
      </dsp:nvSpPr>
      <dsp:spPr>
        <a:xfrm>
          <a:off x="0" y="3269169"/>
          <a:ext cx="8839200" cy="74880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bg1"/>
              </a:solidFill>
            </a:rPr>
            <a:t>Substudy</a:t>
          </a:r>
          <a:r>
            <a:rPr lang="en-US" sz="2800" kern="1200" dirty="0" smtClean="0">
              <a:solidFill>
                <a:schemeClr val="bg1"/>
              </a:solidFill>
            </a:rPr>
            <a:t>: does not reduce </a:t>
          </a:r>
          <a:r>
            <a:rPr lang="en-US" sz="2800" kern="1200" dirty="0" err="1" smtClean="0">
              <a:solidFill>
                <a:schemeClr val="bg1"/>
              </a:solidFill>
            </a:rPr>
            <a:t>valvular</a:t>
          </a:r>
          <a:r>
            <a:rPr lang="en-US" sz="2800" kern="1200" dirty="0" smtClean="0">
              <a:solidFill>
                <a:schemeClr val="bg1"/>
              </a:solidFill>
            </a:rPr>
            <a:t> reflux at 1 year</a:t>
          </a:r>
          <a:endParaRPr lang="en-US" sz="2800" kern="1200" dirty="0">
            <a:solidFill>
              <a:schemeClr val="bg1"/>
            </a:solidFill>
          </a:endParaRPr>
        </a:p>
      </dsp:txBody>
      <dsp:txXfrm>
        <a:off x="36553" y="3305722"/>
        <a:ext cx="8766094" cy="675694"/>
      </dsp:txXfrm>
    </dsp:sp>
    <dsp:sp modelId="{0E9DCE0B-95E0-4E5B-9E9D-4C838F4B6A3D}">
      <dsp:nvSpPr>
        <dsp:cNvPr id="0" name=""/>
        <dsp:cNvSpPr/>
      </dsp:nvSpPr>
      <dsp:spPr>
        <a:xfrm>
          <a:off x="0" y="4265340"/>
          <a:ext cx="8839200" cy="748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Costly: $220,041/QALY (for IFDVT; $137,526/QALY)</a:t>
          </a:r>
          <a:endParaRPr lang="en-US" sz="2800" kern="1200" dirty="0">
            <a:solidFill>
              <a:schemeClr val="bg1"/>
            </a:solidFill>
          </a:endParaRPr>
        </a:p>
      </dsp:txBody>
      <dsp:txXfrm>
        <a:off x="36553" y="4301893"/>
        <a:ext cx="8766094"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FF719-80BD-458A-8DF1-CC6831E88CDB}" type="datetimeFigureOut">
              <a:rPr lang="en-US" smtClean="0"/>
              <a:t>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37615-2DE4-4EDB-B436-961A37C3C622}" type="slidenum">
              <a:rPr lang="en-US" smtClean="0"/>
              <a:t>‹#›</a:t>
            </a:fld>
            <a:endParaRPr lang="en-US"/>
          </a:p>
        </p:txBody>
      </p:sp>
    </p:spTree>
    <p:extLst>
      <p:ext uri="{BB962C8B-B14F-4D97-AF65-F5344CB8AC3E}">
        <p14:creationId xmlns:p14="http://schemas.microsoft.com/office/powerpoint/2010/main" val="169003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16461-988C-4126-9C8E-DB93D2BD32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54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Motykie</a:t>
            </a:r>
            <a:r>
              <a:rPr lang="en-US" baseline="0" dirty="0" smtClean="0"/>
              <a:t> study 1999, 112 pts with CVI, measured QOL</a:t>
            </a:r>
          </a:p>
          <a:p>
            <a:r>
              <a:rPr lang="en-US" baseline="0" dirty="0" smtClean="0"/>
              <a:t>Applied 30-40mmg Hg knee to thigh length compression</a:t>
            </a:r>
          </a:p>
          <a:p>
            <a:r>
              <a:rPr lang="en-US" baseline="0" dirty="0" smtClean="0"/>
              <a:t>Improvement in patient severity scores at 1 and 16 moths vs. baseline</a:t>
            </a:r>
          </a:p>
          <a:p>
            <a:r>
              <a:rPr lang="en-US" baseline="0" dirty="0" smtClean="0"/>
              <a:t>Acceptable patient tolerance and compliance (70% still wearing them at 16 months)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20A37-51BE-4D07-89A5-FB1D472B63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27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3D7A4-C217-464B-849A-B08F2BA144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50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val="352576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F7FEBA-286A-4770-AC41-E5559478FD7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243248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7FEBA-286A-4770-AC41-E5559478FD7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15279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7FEBA-286A-4770-AC41-E5559478FD7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410578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52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72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18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7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626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52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7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19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7FEBA-286A-4770-AC41-E5559478FD7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1003826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08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90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15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381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487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054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41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239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434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93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F7FEBA-286A-4770-AC41-E5559478FD7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2969063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719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776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404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610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2 col 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57115" y="1454760"/>
            <a:ext cx="5181600" cy="4525963"/>
          </a:xfrm>
        </p:spPr>
        <p:txBody>
          <a:bodyPr/>
          <a:lstStyle>
            <a:lvl1pPr>
              <a:defRPr b="1">
                <a:solidFill>
                  <a:schemeClr val="accent2"/>
                </a:solidFill>
              </a:defRPr>
            </a:lvl1pPr>
            <a:lvl2pPr marL="152388" indent="-152388">
              <a:buFont typeface="Calibri" panose="020F0502020204030204" pitchFamily="34" charset="0"/>
              <a:buChar char="+"/>
              <a:defRPr>
                <a:solidFill>
                  <a:schemeClr val="accent4">
                    <a:lumMod val="75000"/>
                  </a:schemeClr>
                </a:solidFill>
              </a:defRPr>
            </a:lvl2pPr>
            <a:lvl3pPr marL="302660" indent="-152388">
              <a:buFont typeface="Arial" panose="020B0604020202020204" pitchFamily="34" charset="0"/>
              <a:buChar char="•"/>
              <a:defRPr>
                <a:solidFill>
                  <a:schemeClr val="accent4">
                    <a:lumMod val="75000"/>
                  </a:schemeClr>
                </a:solidFill>
              </a:defRPr>
            </a:lvl3pPr>
            <a:lvl4pPr marL="452931" indent="-158739">
              <a:buFont typeface="Wingdings" panose="05000000000000000000" pitchFamily="2" charset="2"/>
              <a:buChar char="§"/>
              <a:defRPr>
                <a:solidFill>
                  <a:schemeClr val="accent4">
                    <a:lumMod val="75000"/>
                  </a:schemeClr>
                </a:solidFill>
              </a:defRPr>
            </a:lvl4pPr>
            <a:lvl5pPr marL="615903" indent="-154505">
              <a:defRPr>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TACTILE MEDICAL </a:t>
            </a:r>
            <a:r>
              <a:rPr lang="en-US" dirty="0" smtClean="0">
                <a:solidFill>
                  <a:srgbClr val="0085AD"/>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30EE09-6A30-E74F-9445-C567BB603FC0}" type="slidenum">
              <a:rPr lang="en-US" smtClean="0">
                <a:solidFill>
                  <a:prstClr val="white"/>
                </a:solidFill>
              </a:rPr>
              <a:pPr/>
              <a:t>‹#›</a:t>
            </a:fld>
            <a:endParaRPr lang="en-US" dirty="0">
              <a:solidFill>
                <a:prstClr val="white"/>
              </a:solidFill>
            </a:endParaRPr>
          </a:p>
        </p:txBody>
      </p:sp>
      <p:cxnSp>
        <p:nvCxnSpPr>
          <p:cNvPr id="14" name="Straight Connector 13"/>
          <p:cNvCxnSpPr/>
          <p:nvPr userDrawn="1"/>
        </p:nvCxnSpPr>
        <p:spPr>
          <a:xfrm>
            <a:off x="891239" y="1331867"/>
            <a:ext cx="287176"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6233157" y="1454760"/>
            <a:ext cx="5181600" cy="4525963"/>
          </a:xfrm>
        </p:spPr>
        <p:txBody>
          <a:bodyPr/>
          <a:lstStyle>
            <a:lvl1pPr>
              <a:defRPr b="1">
                <a:solidFill>
                  <a:schemeClr val="accent2"/>
                </a:solidFill>
              </a:defRPr>
            </a:lvl1pPr>
            <a:lvl2pPr marL="152388" indent="-152388">
              <a:buFont typeface="Calibri" panose="020F0502020204030204" pitchFamily="34" charset="0"/>
              <a:buChar char="+"/>
              <a:defRPr>
                <a:solidFill>
                  <a:schemeClr val="accent4">
                    <a:lumMod val="75000"/>
                  </a:schemeClr>
                </a:solidFill>
              </a:defRPr>
            </a:lvl2pPr>
            <a:lvl3pPr marL="302660" indent="-152388">
              <a:buFont typeface="Arial" panose="020B0604020202020204" pitchFamily="34" charset="0"/>
              <a:buChar char="•"/>
              <a:defRPr>
                <a:solidFill>
                  <a:schemeClr val="accent4">
                    <a:lumMod val="75000"/>
                  </a:schemeClr>
                </a:solidFill>
              </a:defRPr>
            </a:lvl3pPr>
            <a:lvl4pPr marL="452931" indent="-158739">
              <a:buFont typeface="Wingdings" panose="05000000000000000000" pitchFamily="2" charset="2"/>
              <a:buChar char="§"/>
              <a:defRPr>
                <a:solidFill>
                  <a:schemeClr val="accent4">
                    <a:lumMod val="75000"/>
                  </a:schemeClr>
                </a:solidFill>
              </a:defRPr>
            </a:lvl4pPr>
            <a:lvl5pPr marL="615903" indent="-154505">
              <a:defRPr>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6743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1" y="2129984"/>
            <a:ext cx="1036416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9761" y="3885528"/>
            <a:ext cx="8534399" cy="1752664"/>
          </a:xfrm>
        </p:spPr>
        <p:txBody>
          <a:bodyPr/>
          <a:lstStyle>
            <a:lvl1pPr marL="0" indent="0" algn="ctr">
              <a:buNone/>
              <a:defRPr/>
            </a:lvl1pPr>
            <a:lvl2pPr marL="414772" indent="0" algn="ctr">
              <a:buNone/>
              <a:defRPr/>
            </a:lvl2pPr>
            <a:lvl3pPr marL="829544" indent="0" algn="ctr">
              <a:buNone/>
              <a:defRPr/>
            </a:lvl3pPr>
            <a:lvl4pPr marL="1244316" indent="0" algn="ctr">
              <a:buNone/>
              <a:defRPr/>
            </a:lvl4pPr>
            <a:lvl5pPr marL="1659087" indent="0" algn="ctr">
              <a:buNone/>
              <a:defRPr/>
            </a:lvl5pPr>
            <a:lvl6pPr marL="2073859" indent="0" algn="ctr">
              <a:buNone/>
              <a:defRPr/>
            </a:lvl6pPr>
            <a:lvl7pPr marL="2488631" indent="0" algn="ctr">
              <a:buNone/>
              <a:defRPr/>
            </a:lvl7pPr>
            <a:lvl8pPr marL="2903403" indent="0" algn="ctr">
              <a:buNone/>
              <a:defRPr/>
            </a:lvl8pPr>
            <a:lvl9pPr marL="331817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7378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1080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863"/>
            <a:ext cx="10362241" cy="1362383"/>
          </a:xfrm>
        </p:spPr>
        <p:txBody>
          <a:bodyPr anchor="t"/>
          <a:lstStyle>
            <a:lvl1pPr algn="l">
              <a:defRPr sz="3629" b="1" cap="all"/>
            </a:lvl1pPr>
          </a:lstStyle>
          <a:p>
            <a:r>
              <a:rPr lang="en-US" smtClean="0"/>
              <a:t>Click to edit Master title style</a:t>
            </a:r>
            <a:endParaRPr lang="en-US"/>
          </a:p>
        </p:txBody>
      </p:sp>
      <p:sp>
        <p:nvSpPr>
          <p:cNvPr id="3" name="Text Placeholder 2"/>
          <p:cNvSpPr>
            <a:spLocks noGrp="1"/>
          </p:cNvSpPr>
          <p:nvPr>
            <p:ph type="body" idx="1"/>
          </p:nvPr>
        </p:nvSpPr>
        <p:spPr>
          <a:xfrm>
            <a:off x="963840" y="2906225"/>
            <a:ext cx="10362241" cy="1500638"/>
          </a:xfrm>
        </p:spPr>
        <p:txBody>
          <a:bodyPr anchor="b"/>
          <a:lstStyle>
            <a:lvl1pPr marL="0" indent="0">
              <a:buNone/>
              <a:defRPr sz="1814"/>
            </a:lvl1pPr>
            <a:lvl2pPr marL="414772" indent="0">
              <a:buNone/>
              <a:defRPr sz="1633"/>
            </a:lvl2pPr>
            <a:lvl3pPr marL="829544" indent="0">
              <a:buNone/>
              <a:defRPr sz="1452"/>
            </a:lvl3pPr>
            <a:lvl4pPr marL="1244316" indent="0">
              <a:buNone/>
              <a:defRPr sz="1270"/>
            </a:lvl4pPr>
            <a:lvl5pPr marL="1659087" indent="0">
              <a:buNone/>
              <a:defRPr sz="1270"/>
            </a:lvl5pPr>
            <a:lvl6pPr marL="2073859" indent="0">
              <a:buNone/>
              <a:defRPr sz="1270"/>
            </a:lvl6pPr>
            <a:lvl7pPr marL="2488631" indent="0">
              <a:buNone/>
              <a:defRPr sz="1270"/>
            </a:lvl7pPr>
            <a:lvl8pPr marL="2903403" indent="0">
              <a:buNone/>
              <a:defRPr sz="1270"/>
            </a:lvl8pPr>
            <a:lvl9pPr marL="3318175" indent="0">
              <a:buNone/>
              <a:defRPr sz="1270"/>
            </a:lvl9pPr>
          </a:lstStyle>
          <a:p>
            <a:pPr lvl="0"/>
            <a:r>
              <a:rPr lang="en-US" smtClean="0"/>
              <a:t>Click to edit Master text styles</a:t>
            </a:r>
          </a:p>
        </p:txBody>
      </p:sp>
    </p:spTree>
    <p:extLst>
      <p:ext uri="{BB962C8B-B14F-4D97-AF65-F5344CB8AC3E}">
        <p14:creationId xmlns:p14="http://schemas.microsoft.com/office/powerpoint/2010/main" val="309287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721" y="1906761"/>
            <a:ext cx="5111040" cy="431901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0080" y="1906761"/>
            <a:ext cx="5112961" cy="431901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191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5070"/>
            <a:ext cx="10972801"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0560" y="1535201"/>
            <a:ext cx="5385601" cy="639427"/>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smtClean="0"/>
              <a:t>Click to edit Master text styles</a:t>
            </a:r>
          </a:p>
        </p:txBody>
      </p:sp>
      <p:sp>
        <p:nvSpPr>
          <p:cNvPr id="4" name="Content Placeholder 3"/>
          <p:cNvSpPr>
            <a:spLocks noGrp="1"/>
          </p:cNvSpPr>
          <p:nvPr>
            <p:ph sz="half" idx="2"/>
          </p:nvPr>
        </p:nvSpPr>
        <p:spPr>
          <a:xfrm>
            <a:off x="610560" y="2174628"/>
            <a:ext cx="5385601" cy="3951775"/>
          </a:xfrm>
        </p:spPr>
        <p:txBody>
          <a:bodyPr/>
          <a:lstStyle>
            <a:lvl1pPr>
              <a:defRPr sz="2177"/>
            </a:lvl1pPr>
            <a:lvl2pPr>
              <a:defRPr sz="1814"/>
            </a:lvl2pPr>
            <a:lvl3pPr>
              <a:defRPr sz="1633"/>
            </a:lvl3pPr>
            <a:lvl4pPr>
              <a:defRPr sz="1452"/>
            </a:lvl4pPr>
            <a:lvl5pPr>
              <a:defRPr sz="1452"/>
            </a:lvl5pPr>
            <a:lvl6pPr>
              <a:defRPr sz="1452"/>
            </a:lvl6pPr>
            <a:lvl7pPr>
              <a:defRPr sz="1452"/>
            </a:lvl7pPr>
            <a:lvl8pPr>
              <a:defRPr sz="1452"/>
            </a:lvl8pPr>
            <a:lvl9pPr>
              <a:defRPr sz="145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920" y="1535201"/>
            <a:ext cx="5389441" cy="639427"/>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smtClean="0"/>
              <a:t>Click to edit Master text styles</a:t>
            </a:r>
          </a:p>
        </p:txBody>
      </p:sp>
      <p:sp>
        <p:nvSpPr>
          <p:cNvPr id="6" name="Content Placeholder 5"/>
          <p:cNvSpPr>
            <a:spLocks noGrp="1"/>
          </p:cNvSpPr>
          <p:nvPr>
            <p:ph sz="quarter" idx="4"/>
          </p:nvPr>
        </p:nvSpPr>
        <p:spPr>
          <a:xfrm>
            <a:off x="6193920" y="2174628"/>
            <a:ext cx="5389441" cy="3951775"/>
          </a:xfrm>
        </p:spPr>
        <p:txBody>
          <a:bodyPr/>
          <a:lstStyle>
            <a:lvl1pPr>
              <a:defRPr sz="2177"/>
            </a:lvl1pPr>
            <a:lvl2pPr>
              <a:defRPr sz="1814"/>
            </a:lvl2pPr>
            <a:lvl3pPr>
              <a:defRPr sz="1633"/>
            </a:lvl3pPr>
            <a:lvl4pPr>
              <a:defRPr sz="1452"/>
            </a:lvl4pPr>
            <a:lvl5pPr>
              <a:defRPr sz="1452"/>
            </a:lvl5pPr>
            <a:lvl6pPr>
              <a:defRPr sz="1452"/>
            </a:lvl6pPr>
            <a:lvl7pPr>
              <a:defRPr sz="1452"/>
            </a:lvl7pPr>
            <a:lvl8pPr>
              <a:defRPr sz="1452"/>
            </a:lvl8pPr>
            <a:lvl9pPr>
              <a:defRPr sz="145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0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F7FEBA-286A-4770-AC41-E5559478FD7A}"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404413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0083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883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1" cy="1160762"/>
          </a:xfrm>
        </p:spPr>
        <p:txBody>
          <a:bodyPr anchor="b"/>
          <a:lstStyle>
            <a:lvl1pPr algn="l">
              <a:defRPr sz="1814" b="1"/>
            </a:lvl1pPr>
          </a:lstStyle>
          <a:p>
            <a:r>
              <a:rPr lang="en-US" smtClean="0"/>
              <a:t>Click to edit Master title style</a:t>
            </a:r>
            <a:endParaRPr lang="en-US"/>
          </a:p>
        </p:txBody>
      </p:sp>
      <p:sp>
        <p:nvSpPr>
          <p:cNvPr id="3" name="Content Placeholder 2"/>
          <p:cNvSpPr>
            <a:spLocks noGrp="1"/>
          </p:cNvSpPr>
          <p:nvPr>
            <p:ph idx="1"/>
          </p:nvPr>
        </p:nvSpPr>
        <p:spPr>
          <a:xfrm>
            <a:off x="4767361" y="273629"/>
            <a:ext cx="6816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0560" y="1434391"/>
            <a:ext cx="4010881" cy="4692013"/>
          </a:xfrm>
        </p:spPr>
        <p:txBody>
          <a:bodyPr/>
          <a:lstStyle>
            <a:lvl1pPr marL="0" indent="0">
              <a:buNone/>
              <a:defRPr sz="1270"/>
            </a:lvl1pPr>
            <a:lvl2pPr marL="414772" indent="0">
              <a:buNone/>
              <a:defRPr sz="1089"/>
            </a:lvl2pPr>
            <a:lvl3pPr marL="829544" indent="0">
              <a:buNone/>
              <a:defRPr sz="907"/>
            </a:lvl3pPr>
            <a:lvl4pPr marL="1244316" indent="0">
              <a:buNone/>
              <a:defRPr sz="816"/>
            </a:lvl4pPr>
            <a:lvl5pPr marL="1659087" indent="0">
              <a:buNone/>
              <a:defRPr sz="816"/>
            </a:lvl5pPr>
            <a:lvl6pPr marL="2073859" indent="0">
              <a:buNone/>
              <a:defRPr sz="816"/>
            </a:lvl6pPr>
            <a:lvl7pPr marL="2488631" indent="0">
              <a:buNone/>
              <a:defRPr sz="816"/>
            </a:lvl7pPr>
            <a:lvl8pPr marL="2903403" indent="0">
              <a:buNone/>
              <a:defRPr sz="816"/>
            </a:lvl8pPr>
            <a:lvl9pPr marL="3318175" indent="0">
              <a:buNone/>
              <a:defRPr sz="816"/>
            </a:lvl9pPr>
          </a:lstStyle>
          <a:p>
            <a:pPr lvl="0"/>
            <a:r>
              <a:rPr lang="en-US" smtClean="0"/>
              <a:t>Click to edit Master text styles</a:t>
            </a:r>
          </a:p>
        </p:txBody>
      </p:sp>
    </p:spTree>
    <p:extLst>
      <p:ext uri="{BB962C8B-B14F-4D97-AF65-F5344CB8AC3E}">
        <p14:creationId xmlns:p14="http://schemas.microsoft.com/office/powerpoint/2010/main" val="1522858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1" y="4800025"/>
            <a:ext cx="7315200" cy="567420"/>
          </a:xfrm>
        </p:spPr>
        <p:txBody>
          <a:bodyPr anchor="b"/>
          <a:lstStyle>
            <a:lvl1pPr algn="l">
              <a:defRPr sz="1814" b="1"/>
            </a:lvl1pPr>
          </a:lstStyle>
          <a:p>
            <a:r>
              <a:rPr lang="en-US" smtClean="0"/>
              <a:t>Click to edit Master title style</a:t>
            </a:r>
            <a:endParaRPr lang="en-US"/>
          </a:p>
        </p:txBody>
      </p:sp>
      <p:sp>
        <p:nvSpPr>
          <p:cNvPr id="3" name="Picture Placeholder 2"/>
          <p:cNvSpPr>
            <a:spLocks noGrp="1"/>
          </p:cNvSpPr>
          <p:nvPr>
            <p:ph type="pic" idx="1"/>
          </p:nvPr>
        </p:nvSpPr>
        <p:spPr>
          <a:xfrm>
            <a:off x="2390401" y="612065"/>
            <a:ext cx="7315200" cy="411595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en-US"/>
          </a:p>
        </p:txBody>
      </p:sp>
      <p:sp>
        <p:nvSpPr>
          <p:cNvPr id="4" name="Text Placeholder 3"/>
          <p:cNvSpPr>
            <a:spLocks noGrp="1"/>
          </p:cNvSpPr>
          <p:nvPr>
            <p:ph type="body" sz="half" idx="2"/>
          </p:nvPr>
        </p:nvSpPr>
        <p:spPr>
          <a:xfrm>
            <a:off x="2390401" y="5367444"/>
            <a:ext cx="7315200" cy="805044"/>
          </a:xfrm>
        </p:spPr>
        <p:txBody>
          <a:bodyPr/>
          <a:lstStyle>
            <a:lvl1pPr marL="0" indent="0">
              <a:buNone/>
              <a:defRPr sz="1270"/>
            </a:lvl1pPr>
            <a:lvl2pPr marL="414772" indent="0">
              <a:buNone/>
              <a:defRPr sz="1089"/>
            </a:lvl2pPr>
            <a:lvl3pPr marL="829544" indent="0">
              <a:buNone/>
              <a:defRPr sz="907"/>
            </a:lvl3pPr>
            <a:lvl4pPr marL="1244316" indent="0">
              <a:buNone/>
              <a:defRPr sz="816"/>
            </a:lvl4pPr>
            <a:lvl5pPr marL="1659087" indent="0">
              <a:buNone/>
              <a:defRPr sz="816"/>
            </a:lvl5pPr>
            <a:lvl6pPr marL="2073859" indent="0">
              <a:buNone/>
              <a:defRPr sz="816"/>
            </a:lvl6pPr>
            <a:lvl7pPr marL="2488631" indent="0">
              <a:buNone/>
              <a:defRPr sz="816"/>
            </a:lvl7pPr>
            <a:lvl8pPr marL="2903403" indent="0">
              <a:buNone/>
              <a:defRPr sz="816"/>
            </a:lvl8pPr>
            <a:lvl9pPr marL="3318175" indent="0">
              <a:buNone/>
              <a:defRPr sz="816"/>
            </a:lvl9pPr>
          </a:lstStyle>
          <a:p>
            <a:pPr lvl="0"/>
            <a:r>
              <a:rPr lang="en-US" smtClean="0"/>
              <a:t>Click to edit Master text styles</a:t>
            </a:r>
          </a:p>
        </p:txBody>
      </p:sp>
    </p:spTree>
    <p:extLst>
      <p:ext uri="{BB962C8B-B14F-4D97-AF65-F5344CB8AC3E}">
        <p14:creationId xmlns:p14="http://schemas.microsoft.com/office/powerpoint/2010/main" val="2863575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149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0" y="568860"/>
            <a:ext cx="2601601"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721" y="568860"/>
            <a:ext cx="76224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1591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10A4CAB-3F1E-494E-B369-739F40AFE4B3}" type="datetimeFigureOut">
              <a:rPr lang="en-US" smtClean="0"/>
              <a:pPr/>
              <a:t>2/26/2020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C1EF5B6-D947-4E29-99D9-06A5DEBE90FD}"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865209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0A4CAB-3F1E-494E-B369-739F40AFE4B3}"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615583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0A4CAB-3F1E-494E-B369-739F40AFE4B3}"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2383949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0A4CAB-3F1E-494E-B369-739F40AFE4B3}"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212916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F7FEBA-286A-4770-AC41-E5559478FD7A}"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3568021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0A4CAB-3F1E-494E-B369-739F40AFE4B3}" type="datetimeFigureOut">
              <a:rPr lang="en-US" smtClean="0"/>
              <a:pPr/>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3698702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0A4CAB-3F1E-494E-B369-739F40AFE4B3}" type="datetimeFigureOut">
              <a:rPr lang="en-US" smtClean="0"/>
              <a:pPr/>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2310761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A4CAB-3F1E-494E-B369-739F40AFE4B3}" type="datetimeFigureOut">
              <a:rPr lang="en-US" smtClean="0"/>
              <a:pPr/>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3998287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0A4CAB-3F1E-494E-B369-739F40AFE4B3}"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4432494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0A4CAB-3F1E-494E-B369-739F40AFE4B3}"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172496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0A4CAB-3F1E-494E-B369-739F40AFE4B3}"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2309906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0A4CAB-3F1E-494E-B369-739F40AFE4B3}"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F5B6-D947-4E29-99D9-06A5DEBE90FD}" type="slidenum">
              <a:rPr lang="en-US" smtClean="0"/>
              <a:pPr/>
              <a:t>‹#›</a:t>
            </a:fld>
            <a:endParaRPr lang="en-US"/>
          </a:p>
        </p:txBody>
      </p:sp>
    </p:spTree>
    <p:extLst>
      <p:ext uri="{BB962C8B-B14F-4D97-AF65-F5344CB8AC3E}">
        <p14:creationId xmlns:p14="http://schemas.microsoft.com/office/powerpoint/2010/main" val="3377950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2"/>
            <a:ext cx="5396089"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86312" y="1600202"/>
            <a:ext cx="5396089"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E78BF0D4-8AFE-4D90-A159-85472692B6FF}" type="datetimeFigureOut">
              <a:rPr lang="en-US"/>
              <a:pPr>
                <a:defRPr/>
              </a:pPr>
              <a:t>2/26/2020</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914486A-DA85-4112-A06F-17EE182317DF}" type="slidenum">
              <a:rPr lang="en-US"/>
              <a:pPr>
                <a:defRPr/>
              </a:pPr>
              <a:t>‹#›</a:t>
            </a:fld>
            <a:endParaRPr lang="en-US"/>
          </a:p>
        </p:txBody>
      </p:sp>
    </p:spTree>
    <p:extLst>
      <p:ext uri="{BB962C8B-B14F-4D97-AF65-F5344CB8AC3E}">
        <p14:creationId xmlns:p14="http://schemas.microsoft.com/office/powerpoint/2010/main" val="1331550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10972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41763"/>
            <a:ext cx="10972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A5493F7E-4E33-4D3E-B7DC-D6C88CB36118}" type="datetimeFigureOut">
              <a:rPr lang="en-US"/>
              <a:pPr>
                <a:defRPr/>
              </a:pPr>
              <a:t>2/26/2020</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BDDC17B-16B8-464E-93A0-E910BA090637}" type="slidenum">
              <a:rPr lang="en-US"/>
              <a:pPr>
                <a:defRPr/>
              </a:pPr>
              <a:t>‹#›</a:t>
            </a:fld>
            <a:endParaRPr lang="en-US"/>
          </a:p>
        </p:txBody>
      </p:sp>
    </p:spTree>
    <p:extLst>
      <p:ext uri="{BB962C8B-B14F-4D97-AF65-F5344CB8AC3E}">
        <p14:creationId xmlns:p14="http://schemas.microsoft.com/office/powerpoint/2010/main" val="51830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F7FEBA-286A-4770-AC41-E5559478FD7A}"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348220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7FEBA-286A-4770-AC41-E5559478FD7A}"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131248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7FEBA-286A-4770-AC41-E5559478FD7A}"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9686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7FEBA-286A-4770-AC41-E5559478FD7A}"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23278-5117-4C4F-A09C-EEBE3D8CB99D}" type="slidenum">
              <a:rPr lang="en-US" smtClean="0"/>
              <a:t>‹#›</a:t>
            </a:fld>
            <a:endParaRPr lang="en-US"/>
          </a:p>
        </p:txBody>
      </p:sp>
    </p:spTree>
    <p:extLst>
      <p:ext uri="{BB962C8B-B14F-4D97-AF65-F5344CB8AC3E}">
        <p14:creationId xmlns:p14="http://schemas.microsoft.com/office/powerpoint/2010/main" val="406788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7FEBA-286A-4770-AC41-E5559478FD7A}" type="datetimeFigureOut">
              <a:rPr lang="en-US" smtClean="0"/>
              <a:t>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23278-5117-4C4F-A09C-EEBE3D8CB99D}" type="slidenum">
              <a:rPr lang="en-US" smtClean="0"/>
              <a:t>‹#›</a:t>
            </a:fld>
            <a:endParaRPr lang="en-US"/>
          </a:p>
        </p:txBody>
      </p:sp>
    </p:spTree>
    <p:extLst>
      <p:ext uri="{BB962C8B-B14F-4D97-AF65-F5344CB8AC3E}">
        <p14:creationId xmlns:p14="http://schemas.microsoft.com/office/powerpoint/2010/main" val="78284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ED5E9-9373-438B-8382-10D62228722F}"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9B746-2954-45FC-9DF3-3B755EA454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46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08AAD-986E-4F96-B5EE-AC46D84B4D74}"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03BE5-F5B3-4DA1-A832-364156321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5156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4720" y="568861"/>
            <a:ext cx="10408321" cy="11434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894720" y="1906761"/>
            <a:ext cx="10408321" cy="4319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12964662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14772" rtl="0" fontAlgn="base" hangingPunct="0">
        <a:lnSpc>
          <a:spcPct val="97000"/>
        </a:lnSpc>
        <a:spcBef>
          <a:spcPct val="0"/>
        </a:spcBef>
        <a:spcAft>
          <a:spcPct val="0"/>
        </a:spcAft>
        <a:buClr>
          <a:srgbClr val="FFFFFF"/>
        </a:buClr>
        <a:buSzPct val="45000"/>
        <a:buFont typeface="StarSymbol" charset="0"/>
        <a:defRPr sz="2540" b="1">
          <a:solidFill>
            <a:srgbClr val="FFFFFF"/>
          </a:solidFill>
          <a:latin typeface="+mj-lt"/>
          <a:ea typeface="+mj-ea"/>
          <a:cs typeface="+mj-cs"/>
        </a:defRPr>
      </a:lvl1pPr>
      <a:lvl2pPr marL="391729"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2pPr>
      <a:lvl3pPr marL="587593"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3pPr>
      <a:lvl4pPr marL="783458"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4pPr>
      <a:lvl5pPr marL="979322"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5pPr>
      <a:lvl6pPr marL="1394094"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6pPr>
      <a:lvl7pPr marL="1808866"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7pPr>
      <a:lvl8pPr marL="2223638"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8pPr>
      <a:lvl9pPr marL="2638410"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9pPr>
    </p:titleStyle>
    <p:bodyStyle>
      <a:lvl1pPr marL="391729" indent="-293797" algn="l" defTabSz="414772" rtl="0" fontAlgn="base" hangingPunct="0">
        <a:lnSpc>
          <a:spcPct val="97000"/>
        </a:lnSpc>
        <a:spcBef>
          <a:spcPct val="0"/>
        </a:spcBef>
        <a:spcAft>
          <a:spcPts val="806"/>
        </a:spcAft>
        <a:buClr>
          <a:srgbClr val="FFFFFF"/>
        </a:buClr>
        <a:buSzPct val="100000"/>
        <a:buFont typeface="Arial" charset="0"/>
        <a:buChar char="•"/>
        <a:defRPr sz="1814">
          <a:solidFill>
            <a:srgbClr val="FFFFFF"/>
          </a:solidFill>
          <a:latin typeface="+mn-lt"/>
          <a:ea typeface="+mn-ea"/>
          <a:cs typeface="+mn-cs"/>
        </a:defRPr>
      </a:lvl1pPr>
      <a:lvl2pPr marL="783458" indent="-260673" algn="l" defTabSz="414772" rtl="0" fontAlgn="base" hangingPunct="0">
        <a:lnSpc>
          <a:spcPct val="97000"/>
        </a:lnSpc>
        <a:spcBef>
          <a:spcPct val="0"/>
        </a:spcBef>
        <a:spcAft>
          <a:spcPts val="1032"/>
        </a:spcAft>
        <a:buClr>
          <a:srgbClr val="FFFFFF"/>
        </a:buClr>
        <a:buSzPct val="75000"/>
        <a:buFont typeface="StarSymbol" charset="0"/>
        <a:buChar char="–"/>
        <a:defRPr sz="2359">
          <a:solidFill>
            <a:srgbClr val="FFFFFF"/>
          </a:solidFill>
          <a:latin typeface="+mn-lt"/>
          <a:ea typeface="+mn-ea"/>
          <a:cs typeface="+mn-cs"/>
        </a:defRPr>
      </a:lvl2pPr>
      <a:lvl3pPr marL="1175187" indent="-195864" algn="l" defTabSz="414772" rtl="0" fontAlgn="base" hangingPunct="0">
        <a:lnSpc>
          <a:spcPct val="97000"/>
        </a:lnSpc>
        <a:spcBef>
          <a:spcPct val="0"/>
        </a:spcBef>
        <a:spcAft>
          <a:spcPts val="771"/>
        </a:spcAft>
        <a:buClr>
          <a:srgbClr val="FFFFFF"/>
        </a:buClr>
        <a:buSzPct val="45000"/>
        <a:buFont typeface="StarSymbol" charset="0"/>
        <a:buChar char="●"/>
        <a:defRPr sz="2177">
          <a:solidFill>
            <a:srgbClr val="FFFFFF"/>
          </a:solidFill>
          <a:latin typeface="+mn-lt"/>
          <a:ea typeface="+mn-ea"/>
          <a:cs typeface="+mn-cs"/>
        </a:defRPr>
      </a:lvl3pPr>
      <a:lvl4pPr marL="1566916" indent="-195864" algn="l" defTabSz="414772" rtl="0" fontAlgn="base" hangingPunct="0">
        <a:lnSpc>
          <a:spcPct val="97000"/>
        </a:lnSpc>
        <a:spcBef>
          <a:spcPct val="0"/>
        </a:spcBef>
        <a:spcAft>
          <a:spcPts val="522"/>
        </a:spcAft>
        <a:buClr>
          <a:srgbClr val="FFFFFF"/>
        </a:buClr>
        <a:buSzPct val="75000"/>
        <a:buFont typeface="StarSymbol" charset="0"/>
        <a:buChar char="–"/>
        <a:defRPr sz="1814">
          <a:solidFill>
            <a:srgbClr val="FFFFFF"/>
          </a:solidFill>
          <a:latin typeface="+mn-lt"/>
          <a:ea typeface="+mn-ea"/>
          <a:cs typeface="+mn-cs"/>
        </a:defRPr>
      </a:lvl4pPr>
      <a:lvl5pPr marL="1958645"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5pPr>
      <a:lvl6pPr marL="2373417"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6pPr>
      <a:lvl7pPr marL="2788188"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7pPr>
      <a:lvl8pPr marL="3202960"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8pPr>
      <a:lvl9pPr marL="3617732"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10A4CAB-3F1E-494E-B369-739F40AFE4B3}" type="datetimeFigureOut">
              <a:rPr lang="en-US" smtClean="0"/>
              <a:pPr/>
              <a:t>2/26/2020</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C1EF5B6-D947-4E29-99D9-06A5DEBE90FD}" type="slidenum">
              <a:rPr lang="en-US" smtClean="0"/>
              <a:pPr/>
              <a:t>‹#›</a:t>
            </a:fld>
            <a:endParaRPr lang="en-US"/>
          </a:p>
        </p:txBody>
      </p:sp>
    </p:spTree>
    <p:extLst>
      <p:ext uri="{BB962C8B-B14F-4D97-AF65-F5344CB8AC3E}">
        <p14:creationId xmlns:p14="http://schemas.microsoft.com/office/powerpoint/2010/main" val="262567193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9.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g"/><Relationship Id="rId1" Type="http://schemas.openxmlformats.org/officeDocument/2006/relationships/slideLayout" Target="../slideLayouts/slideLayout29.xml"/><Relationship Id="rId5" Type="http://schemas.openxmlformats.org/officeDocument/2006/relationships/image" Target="../media/image29.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9.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9.xml"/><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9.xml"/><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Layout" Target="../slideLayouts/slideLayout29.xml"/><Relationship Id="rId6" Type="http://schemas.openxmlformats.org/officeDocument/2006/relationships/image" Target="../media/image44.emf"/><Relationship Id="rId5" Type="http://schemas.openxmlformats.org/officeDocument/2006/relationships/image" Target="../media/image43.pn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hyperlink" Target="http://www.ncbi.nlm.nih.gov/pubmed/?term=Kearon%20C%5bauth%5d" TargetMode="External"/><Relationship Id="rId13" Type="http://schemas.openxmlformats.org/officeDocument/2006/relationships/hyperlink" Target="http://www.ncbi.nlm.nih.gov/pubmed/?term=Wells%20PS%5bauth%5d" TargetMode="External"/><Relationship Id="rId3" Type="http://schemas.openxmlformats.org/officeDocument/2006/relationships/hyperlink" Target="http://www.ncbi.nlm.nih.gov/pubmed/?term=Shrier%20I%5bauth%5d" TargetMode="External"/><Relationship Id="rId7" Type="http://schemas.openxmlformats.org/officeDocument/2006/relationships/hyperlink" Target="http://www.ncbi.nlm.nih.gov/pubmed/?term=Reid%20RD%5bauth%5d" TargetMode="External"/><Relationship Id="rId12" Type="http://schemas.openxmlformats.org/officeDocument/2006/relationships/hyperlink" Target="http://www.ncbi.nlm.nih.gov/pubmed/?term=Anderson%20DR%5bauth%5d" TargetMode="External"/><Relationship Id="rId2" Type="http://schemas.openxmlformats.org/officeDocument/2006/relationships/hyperlink" Target="http://www.ncbi.nlm.nih.gov/pubmed/?term=Kahn%20SR%5bauth%5d" TargetMode="External"/><Relationship Id="rId1" Type="http://schemas.openxmlformats.org/officeDocument/2006/relationships/slideLayout" Target="../slideLayouts/slideLayout29.xml"/><Relationship Id="rId6" Type="http://schemas.openxmlformats.org/officeDocument/2006/relationships/hyperlink" Target="http://www.ncbi.nlm.nih.gov/pubmed/?term=Hirsch%20AM%5bauth%5d" TargetMode="External"/><Relationship Id="rId11" Type="http://schemas.openxmlformats.org/officeDocument/2006/relationships/hyperlink" Target="http://www.ncbi.nlm.nih.gov/pubmed/?term=Kovacs%20MJ%5bauth%5d" TargetMode="External"/><Relationship Id="rId5" Type="http://schemas.openxmlformats.org/officeDocument/2006/relationships/hyperlink" Target="http://www.ncbi.nlm.nih.gov/pubmed/?term=Houweling%20AH%5bauth%5d" TargetMode="External"/><Relationship Id="rId15" Type="http://schemas.openxmlformats.org/officeDocument/2006/relationships/image" Target="../media/image47.emf"/><Relationship Id="rId10" Type="http://schemas.openxmlformats.org/officeDocument/2006/relationships/hyperlink" Target="http://www.ncbi.nlm.nih.gov/pubmed/?term=Rodger%20MA%5bauth%5d" TargetMode="External"/><Relationship Id="rId4" Type="http://schemas.openxmlformats.org/officeDocument/2006/relationships/hyperlink" Target="http://www.ncbi.nlm.nih.gov/pubmed/?term=Shapiro%20S%5bauth%5d" TargetMode="External"/><Relationship Id="rId9" Type="http://schemas.openxmlformats.org/officeDocument/2006/relationships/hyperlink" Target="http://www.ncbi.nlm.nih.gov/pubmed/?term=Rabhi%20K%5bauth%5d" TargetMode="External"/><Relationship Id="rId14" Type="http://schemas.openxmlformats.org/officeDocument/2006/relationships/image" Target="../media/image46.jp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825" y="1122363"/>
            <a:ext cx="10194175" cy="2387600"/>
          </a:xfrm>
        </p:spPr>
        <p:txBody>
          <a:bodyPr/>
          <a:lstStyle/>
          <a:p>
            <a:r>
              <a:rPr lang="en-US" b="1" dirty="0" smtClean="0">
                <a:solidFill>
                  <a:srgbClr val="FF0000"/>
                </a:solidFill>
              </a:rPr>
              <a:t>I don’t need no #**## stents!</a:t>
            </a:r>
            <a:endParaRPr lang="en-US" b="1" dirty="0">
              <a:solidFill>
                <a:srgbClr val="FF0000"/>
              </a:solidFill>
            </a:endParaRPr>
          </a:p>
        </p:txBody>
      </p:sp>
      <p:sp>
        <p:nvSpPr>
          <p:cNvPr id="3" name="Subtitle 2"/>
          <p:cNvSpPr>
            <a:spLocks noGrp="1"/>
          </p:cNvSpPr>
          <p:nvPr>
            <p:ph type="subTitle" idx="1"/>
          </p:nvPr>
        </p:nvSpPr>
        <p:spPr/>
        <p:txBody>
          <a:bodyPr>
            <a:normAutofit fontScale="92500" lnSpcReduction="10000"/>
          </a:bodyPr>
          <a:lstStyle/>
          <a:p>
            <a:r>
              <a:rPr lang="en-US" dirty="0" smtClean="0"/>
              <a:t>Suman Wasan, MD, MS</a:t>
            </a:r>
          </a:p>
          <a:p>
            <a:r>
              <a:rPr lang="en-US" dirty="0" smtClean="0"/>
              <a:t>Adjunct Professor, Department of Surgery </a:t>
            </a:r>
          </a:p>
          <a:p>
            <a:r>
              <a:rPr lang="en-US" dirty="0" smtClean="0"/>
              <a:t>UNC Health Rex Vascular Specialists</a:t>
            </a:r>
          </a:p>
          <a:p>
            <a:r>
              <a:rPr lang="en-US" dirty="0" smtClean="0"/>
              <a:t>Raleigh, NC</a:t>
            </a:r>
          </a:p>
        </p:txBody>
      </p:sp>
      <p:pic>
        <p:nvPicPr>
          <p:cNvPr id="5" name="Picture 4"/>
          <p:cNvPicPr>
            <a:picLocks noChangeAspect="1"/>
          </p:cNvPicPr>
          <p:nvPr/>
        </p:nvPicPr>
        <p:blipFill>
          <a:blip r:embed="rId2"/>
          <a:stretch>
            <a:fillRect/>
          </a:stretch>
        </p:blipFill>
        <p:spPr>
          <a:xfrm>
            <a:off x="9108367" y="197659"/>
            <a:ext cx="2801516" cy="2490236"/>
          </a:xfrm>
          <a:prstGeom prst="rect">
            <a:avLst/>
          </a:prstGeom>
        </p:spPr>
      </p:pic>
    </p:spTree>
    <p:extLst>
      <p:ext uri="{BB962C8B-B14F-4D97-AF65-F5344CB8AC3E}">
        <p14:creationId xmlns:p14="http://schemas.microsoft.com/office/powerpoint/2010/main" val="141015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5056" t="1795" r="3376"/>
          <a:stretch>
            <a:fillRect/>
          </a:stretch>
        </p:blipFill>
        <p:spPr bwMode="auto">
          <a:xfrm>
            <a:off x="1828801" y="914401"/>
            <a:ext cx="8516983" cy="5359853"/>
          </a:xfrm>
          <a:prstGeom prst="rect">
            <a:avLst/>
          </a:prstGeom>
          <a:noFill/>
          <a:ln w="9525">
            <a:noFill/>
            <a:miter lim="800000"/>
            <a:headEnd/>
            <a:tailEnd/>
          </a:ln>
        </p:spPr>
      </p:pic>
      <p:sp>
        <p:nvSpPr>
          <p:cNvPr id="3" name="TextBox 2"/>
          <p:cNvSpPr txBox="1"/>
          <p:nvPr/>
        </p:nvSpPr>
        <p:spPr>
          <a:xfrm>
            <a:off x="7696201" y="6477001"/>
            <a:ext cx="242194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Motykie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Derm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Surg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1999;25:116-20</a:t>
            </a:r>
          </a:p>
        </p:txBody>
      </p:sp>
      <p:sp>
        <p:nvSpPr>
          <p:cNvPr id="5" name="TextBox 4"/>
          <p:cNvSpPr txBox="1"/>
          <p:nvPr/>
        </p:nvSpPr>
        <p:spPr>
          <a:xfrm>
            <a:off x="1670180" y="351362"/>
            <a:ext cx="94782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Evaluation of Therapeutic Compression Stockings in the Treatment of CVI</a:t>
            </a:r>
          </a:p>
        </p:txBody>
      </p:sp>
    </p:spTree>
    <p:extLst>
      <p:ext uri="{BB962C8B-B14F-4D97-AF65-F5344CB8AC3E}">
        <p14:creationId xmlns:p14="http://schemas.microsoft.com/office/powerpoint/2010/main" val="1712141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254" y="85196"/>
            <a:ext cx="7358742" cy="1671140"/>
          </a:xfrm>
          <a:prstGeom prst="rect">
            <a:avLst/>
          </a:prstGeom>
        </p:spPr>
      </p:pic>
      <p:pic>
        <p:nvPicPr>
          <p:cNvPr id="3" name="Picture 2"/>
          <p:cNvPicPr>
            <a:picLocks noChangeAspect="1"/>
          </p:cNvPicPr>
          <p:nvPr/>
        </p:nvPicPr>
        <p:blipFill>
          <a:blip r:embed="rId3"/>
          <a:stretch>
            <a:fillRect/>
          </a:stretch>
        </p:blipFill>
        <p:spPr>
          <a:xfrm>
            <a:off x="129254" y="6515221"/>
            <a:ext cx="6176208" cy="288016"/>
          </a:xfrm>
          <a:prstGeom prst="rect">
            <a:avLst/>
          </a:prstGeom>
        </p:spPr>
      </p:pic>
      <p:pic>
        <p:nvPicPr>
          <p:cNvPr id="5" name="Picture 4"/>
          <p:cNvPicPr>
            <a:picLocks noChangeAspect="1"/>
          </p:cNvPicPr>
          <p:nvPr/>
        </p:nvPicPr>
        <p:blipFill>
          <a:blip r:embed="rId4"/>
          <a:stretch>
            <a:fillRect/>
          </a:stretch>
        </p:blipFill>
        <p:spPr>
          <a:xfrm>
            <a:off x="7487996" y="-15260"/>
            <a:ext cx="4672083" cy="6718041"/>
          </a:xfrm>
          <a:prstGeom prst="rect">
            <a:avLst/>
          </a:prstGeom>
        </p:spPr>
      </p:pic>
      <p:pic>
        <p:nvPicPr>
          <p:cNvPr id="6" name="Picture 5"/>
          <p:cNvPicPr>
            <a:picLocks noChangeAspect="1"/>
          </p:cNvPicPr>
          <p:nvPr/>
        </p:nvPicPr>
        <p:blipFill>
          <a:blip r:embed="rId5"/>
          <a:stretch>
            <a:fillRect/>
          </a:stretch>
        </p:blipFill>
        <p:spPr>
          <a:xfrm>
            <a:off x="522514" y="1756336"/>
            <a:ext cx="5030042" cy="2967606"/>
          </a:xfrm>
          <a:prstGeom prst="rect">
            <a:avLst/>
          </a:prstGeom>
        </p:spPr>
      </p:pic>
      <p:pic>
        <p:nvPicPr>
          <p:cNvPr id="7" name="Picture 6"/>
          <p:cNvPicPr>
            <a:picLocks noChangeAspect="1"/>
          </p:cNvPicPr>
          <p:nvPr/>
        </p:nvPicPr>
        <p:blipFill>
          <a:blip r:embed="rId6"/>
          <a:stretch>
            <a:fillRect/>
          </a:stretch>
        </p:blipFill>
        <p:spPr>
          <a:xfrm>
            <a:off x="129254" y="5611001"/>
            <a:ext cx="7256106" cy="601361"/>
          </a:xfrm>
          <a:prstGeom prst="rect">
            <a:avLst/>
          </a:prstGeom>
        </p:spPr>
      </p:pic>
    </p:spTree>
    <p:extLst>
      <p:ext uri="{BB962C8B-B14F-4D97-AF65-F5344CB8AC3E}">
        <p14:creationId xmlns:p14="http://schemas.microsoft.com/office/powerpoint/2010/main" val="859625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769" y="941156"/>
            <a:ext cx="3312838" cy="3030895"/>
          </a:xfrm>
          <a:prstGeom prst="rect">
            <a:avLst/>
          </a:prstGeom>
        </p:spPr>
      </p:pic>
      <p:pic>
        <p:nvPicPr>
          <p:cNvPr id="4" name="Picture 3"/>
          <p:cNvPicPr>
            <a:picLocks noChangeAspect="1"/>
          </p:cNvPicPr>
          <p:nvPr/>
        </p:nvPicPr>
        <p:blipFill>
          <a:blip r:embed="rId3"/>
          <a:stretch>
            <a:fillRect/>
          </a:stretch>
        </p:blipFill>
        <p:spPr>
          <a:xfrm>
            <a:off x="655183" y="487429"/>
            <a:ext cx="6649133" cy="988653"/>
          </a:xfrm>
          <a:prstGeom prst="rect">
            <a:avLst/>
          </a:prstGeom>
        </p:spPr>
      </p:pic>
      <p:pic>
        <p:nvPicPr>
          <p:cNvPr id="5" name="Picture 4"/>
          <p:cNvPicPr>
            <a:picLocks noChangeAspect="1"/>
          </p:cNvPicPr>
          <p:nvPr/>
        </p:nvPicPr>
        <p:blipFill>
          <a:blip r:embed="rId4"/>
          <a:stretch>
            <a:fillRect/>
          </a:stretch>
        </p:blipFill>
        <p:spPr>
          <a:xfrm>
            <a:off x="448917" y="2268064"/>
            <a:ext cx="8502852" cy="2315112"/>
          </a:xfrm>
          <a:prstGeom prst="rect">
            <a:avLst/>
          </a:prstGeom>
        </p:spPr>
      </p:pic>
      <p:pic>
        <p:nvPicPr>
          <p:cNvPr id="6" name="Picture 5"/>
          <p:cNvPicPr>
            <a:picLocks noChangeAspect="1"/>
          </p:cNvPicPr>
          <p:nvPr/>
        </p:nvPicPr>
        <p:blipFill>
          <a:blip r:embed="rId5"/>
          <a:stretch>
            <a:fillRect/>
          </a:stretch>
        </p:blipFill>
        <p:spPr>
          <a:xfrm>
            <a:off x="8635386" y="6391821"/>
            <a:ext cx="3356100" cy="253828"/>
          </a:xfrm>
          <a:prstGeom prst="rect">
            <a:avLst/>
          </a:prstGeom>
        </p:spPr>
      </p:pic>
    </p:spTree>
    <p:extLst>
      <p:ext uri="{BB962C8B-B14F-4D97-AF65-F5344CB8AC3E}">
        <p14:creationId xmlns:p14="http://schemas.microsoft.com/office/powerpoint/2010/main" val="234037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2309" y="355103"/>
            <a:ext cx="10867053" cy="2086509"/>
          </a:xfrm>
          <a:prstGeom prst="rect">
            <a:avLst/>
          </a:prstGeom>
        </p:spPr>
      </p:pic>
      <p:pic>
        <p:nvPicPr>
          <p:cNvPr id="3" name="Picture 2"/>
          <p:cNvPicPr>
            <a:picLocks noChangeAspect="1"/>
          </p:cNvPicPr>
          <p:nvPr/>
        </p:nvPicPr>
        <p:blipFill>
          <a:blip r:embed="rId3"/>
          <a:stretch>
            <a:fillRect/>
          </a:stretch>
        </p:blipFill>
        <p:spPr>
          <a:xfrm>
            <a:off x="8156791" y="6015264"/>
            <a:ext cx="3249601" cy="444500"/>
          </a:xfrm>
          <a:prstGeom prst="rect">
            <a:avLst/>
          </a:prstGeom>
        </p:spPr>
      </p:pic>
      <p:pic>
        <p:nvPicPr>
          <p:cNvPr id="4" name="Picture 3"/>
          <p:cNvPicPr>
            <a:picLocks noChangeAspect="1"/>
          </p:cNvPicPr>
          <p:nvPr/>
        </p:nvPicPr>
        <p:blipFill>
          <a:blip r:embed="rId4"/>
          <a:stretch>
            <a:fillRect/>
          </a:stretch>
        </p:blipFill>
        <p:spPr>
          <a:xfrm>
            <a:off x="865910" y="3155626"/>
            <a:ext cx="10540482" cy="1021221"/>
          </a:xfrm>
          <a:prstGeom prst="rect">
            <a:avLst/>
          </a:prstGeom>
        </p:spPr>
      </p:pic>
    </p:spTree>
    <p:extLst>
      <p:ext uri="{BB962C8B-B14F-4D97-AF65-F5344CB8AC3E}">
        <p14:creationId xmlns:p14="http://schemas.microsoft.com/office/powerpoint/2010/main" val="27156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365126"/>
            <a:ext cx="10515600" cy="741556"/>
          </a:xfrm>
        </p:spPr>
        <p:txBody>
          <a:bodyPr>
            <a:normAutofit/>
          </a:bodyPr>
          <a:lstStyle/>
          <a:p>
            <a:pPr algn="ctr"/>
            <a:r>
              <a:rPr lang="en-US" sz="2800" b="1" dirty="0" smtClean="0"/>
              <a:t>C3 – Where there is swelling, there are overtaxed lymphatics</a:t>
            </a:r>
            <a:endParaRPr lang="en-US" sz="2800" b="1" dirty="0"/>
          </a:p>
        </p:txBody>
      </p:sp>
      <p:sp>
        <p:nvSpPr>
          <p:cNvPr id="13" name="Content Placeholder 12"/>
          <p:cNvSpPr>
            <a:spLocks noGrp="1"/>
          </p:cNvSpPr>
          <p:nvPr>
            <p:ph idx="1"/>
          </p:nvPr>
        </p:nvSpPr>
        <p:spPr>
          <a:xfrm>
            <a:off x="757115" y="1454759"/>
            <a:ext cx="5181600" cy="4980764"/>
          </a:xfrm>
        </p:spPr>
        <p:txBody>
          <a:bodyPr/>
          <a:lstStyle/>
          <a:p>
            <a:pPr marL="0" indent="0">
              <a:buNone/>
            </a:pPr>
            <a:r>
              <a:rPr lang="en-US" sz="2133" dirty="0"/>
              <a:t>CEAP Stage</a:t>
            </a:r>
          </a:p>
          <a:p>
            <a:pPr marL="0" lvl="1" indent="0">
              <a:buNone/>
            </a:pPr>
            <a:r>
              <a:rPr lang="en-US" sz="2133" dirty="0"/>
              <a:t>C3 – Edema (pitting)</a:t>
            </a:r>
          </a:p>
          <a:p>
            <a:pPr marL="0" lvl="1" indent="0">
              <a:buNone/>
            </a:pPr>
            <a:endParaRPr lang="en-US" dirty="0" smtClean="0"/>
          </a:p>
          <a:p>
            <a:pPr marL="0" lvl="1" indent="0">
              <a:buNone/>
            </a:pPr>
            <a:endParaRPr lang="en-US" dirty="0" smtClean="0"/>
          </a:p>
          <a:p>
            <a:pPr marL="0" lvl="1" indent="0">
              <a:buNone/>
            </a:pPr>
            <a:endParaRPr lang="en-US" dirty="0"/>
          </a:p>
          <a:p>
            <a:pPr marL="0" lvl="1" indent="0">
              <a:buNone/>
            </a:pPr>
            <a:endParaRPr lang="en-US" dirty="0" smtClean="0"/>
          </a:p>
          <a:p>
            <a:pPr marL="0" lvl="1" indent="0">
              <a:buNone/>
            </a:pPr>
            <a:endParaRPr lang="en-US" dirty="0"/>
          </a:p>
          <a:p>
            <a:pPr marL="0" lvl="1" indent="0">
              <a:buNone/>
            </a:pPr>
            <a:endParaRPr lang="en-US" dirty="0" smtClean="0"/>
          </a:p>
          <a:p>
            <a:pPr marL="0" lvl="1" indent="0">
              <a:buNone/>
            </a:pPr>
            <a:endParaRPr lang="en-US" dirty="0"/>
          </a:p>
          <a:p>
            <a:pPr marL="0" lvl="1" indent="0">
              <a:buNone/>
            </a:pPr>
            <a:endParaRPr lang="en-US" dirty="0" smtClean="0"/>
          </a:p>
          <a:p>
            <a:pPr marL="0" lvl="1" indent="0">
              <a:buNone/>
            </a:pPr>
            <a:r>
              <a:rPr lang="en-US" sz="2133" dirty="0"/>
              <a:t>C3 – Edema (non-pitting)</a:t>
            </a:r>
          </a:p>
          <a:p>
            <a:pPr lvl="1"/>
            <a:endParaRPr lang="en-US" dirty="0"/>
          </a:p>
          <a:p>
            <a:pPr lvl="1"/>
            <a:endParaRPr lang="en-US" dirty="0" smtClean="0"/>
          </a:p>
        </p:txBody>
      </p:sp>
      <p:sp>
        <p:nvSpPr>
          <p:cNvPr id="14" name="Content Placeholder 13"/>
          <p:cNvSpPr>
            <a:spLocks noGrp="1"/>
          </p:cNvSpPr>
          <p:nvPr>
            <p:ph idx="13"/>
          </p:nvPr>
        </p:nvSpPr>
        <p:spPr>
          <a:xfrm>
            <a:off x="6233157" y="1454760"/>
            <a:ext cx="5689335" cy="4885080"/>
          </a:xfrm>
        </p:spPr>
        <p:txBody>
          <a:bodyPr>
            <a:normAutofit/>
          </a:bodyPr>
          <a:lstStyle/>
          <a:p>
            <a:pPr marL="0" indent="0">
              <a:buNone/>
            </a:pPr>
            <a:r>
              <a:rPr lang="en-US" sz="2267" dirty="0"/>
              <a:t>Lymphatic stage &amp; involvement</a:t>
            </a:r>
          </a:p>
          <a:p>
            <a:pPr marL="0" lvl="1" indent="0">
              <a:buNone/>
            </a:pPr>
            <a:r>
              <a:rPr lang="en-US" sz="2267" b="1" dirty="0"/>
              <a:t>Lymphedema Stage 1:  </a:t>
            </a:r>
            <a:r>
              <a:rPr lang="en-US" sz="2267" dirty="0"/>
              <a:t>Soft swelling; possibly intermittent, likely daily; resolves with elevation or overnight</a:t>
            </a:r>
          </a:p>
          <a:p>
            <a:pPr marL="0" lvl="1" indent="0">
              <a:buNone/>
            </a:pPr>
            <a:r>
              <a:rPr lang="en-US" sz="2267" dirty="0">
                <a:solidFill>
                  <a:schemeClr val="accent2"/>
                </a:solidFill>
              </a:rPr>
              <a:t>Lymphatics are unable to accommodate the excess venous filtrate and swelling occurs</a:t>
            </a:r>
          </a:p>
          <a:p>
            <a:pPr lvl="1"/>
            <a:endParaRPr lang="en-US" sz="2267" dirty="0"/>
          </a:p>
          <a:p>
            <a:pPr marL="0" lvl="1" indent="0">
              <a:buNone/>
            </a:pPr>
            <a:r>
              <a:rPr lang="en-US" sz="2267" b="1" dirty="0"/>
              <a:t>Lymphedema Stage 2:  </a:t>
            </a:r>
            <a:r>
              <a:rPr lang="en-US" sz="2267" dirty="0"/>
              <a:t>Spongy swelling due to fibrosis; does not resolve with elevation; possible hyperkeratosis and scaly skin</a:t>
            </a:r>
          </a:p>
          <a:p>
            <a:pPr marL="0" lvl="1" indent="0">
              <a:buNone/>
            </a:pPr>
            <a:r>
              <a:rPr lang="en-US" sz="2267" dirty="0">
                <a:solidFill>
                  <a:schemeClr val="accent2"/>
                </a:solidFill>
              </a:rPr>
              <a:t>Extended excess venous filtrate overtaxes lymphatics, resulting in protein buildup and permanent damage and/or obstruction of lymphatics</a:t>
            </a:r>
          </a:p>
          <a:p>
            <a:endParaRPr lang="en-US" dirty="0"/>
          </a:p>
        </p:txBody>
      </p:sp>
      <p:sp>
        <p:nvSpPr>
          <p:cNvPr id="15" name="Rectangle 14"/>
          <p:cNvSpPr/>
          <p:nvPr/>
        </p:nvSpPr>
        <p:spPr>
          <a:xfrm>
            <a:off x="4989778" y="2065481"/>
            <a:ext cx="784830" cy="1231106"/>
          </a:xfrm>
          <a:prstGeom prst="rect">
            <a:avLst/>
          </a:prstGeom>
          <a:noFill/>
        </p:spPr>
        <p:txBody>
          <a:bodyPr wrap="none" lIns="121920" tIns="60960" rIns="121920" bIns="60960">
            <a:sp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7200" b="1" i="0" u="none" strike="noStrike" kern="1200" cap="all" spc="0" normalizeH="0" baseline="0" noProof="0" dirty="0">
                <a:ln w="9000" cmpd="sng">
                  <a:solidFill>
                    <a:srgbClr val="0085AD"/>
                  </a:solidFill>
                  <a:prstDash val="solid"/>
                </a:ln>
                <a:solidFill>
                  <a:srgbClr val="0085AD"/>
                </a:solidFill>
                <a:effectLst>
                  <a:outerShdw blurRad="50800" dist="38100" dir="2700000" algn="tl" rotWithShape="0">
                    <a:prstClr val="black">
                      <a:alpha val="40000"/>
                    </a:prstClr>
                  </a:outerShdw>
                </a:effectLst>
                <a:uLnTx/>
                <a:uFillTx/>
                <a:latin typeface="Calibri" panose="020F0502020204030204"/>
                <a:ea typeface="+mn-ea"/>
                <a:cs typeface="+mn-cs"/>
              </a:rPr>
              <a:t>=</a:t>
            </a:r>
          </a:p>
        </p:txBody>
      </p:sp>
      <p:sp>
        <p:nvSpPr>
          <p:cNvPr id="16" name="Left Brace 15"/>
          <p:cNvSpPr/>
          <p:nvPr/>
        </p:nvSpPr>
        <p:spPr>
          <a:xfrm>
            <a:off x="5762771" y="1905724"/>
            <a:ext cx="470387" cy="1538811"/>
          </a:xfrm>
          <a:prstGeom prst="leftBrace">
            <a:avLst/>
          </a:prstGeom>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eft Brace 16"/>
          <p:cNvSpPr/>
          <p:nvPr/>
        </p:nvSpPr>
        <p:spPr>
          <a:xfrm rot="10800000">
            <a:off x="4507551" y="1931373"/>
            <a:ext cx="470388" cy="1513161"/>
          </a:xfrm>
          <a:prstGeom prst="leftBrace">
            <a:avLst/>
          </a:prstGeom>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4977941" y="4255387"/>
            <a:ext cx="784830" cy="1231106"/>
          </a:xfrm>
          <a:prstGeom prst="rect">
            <a:avLst/>
          </a:prstGeom>
          <a:noFill/>
        </p:spPr>
        <p:txBody>
          <a:bodyPr wrap="none" lIns="121920" tIns="60960" rIns="121920" bIns="60960">
            <a:sp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7200" b="1" i="0" u="none" strike="noStrike" kern="1200" cap="all" spc="0" normalizeH="0" baseline="0" noProof="0" dirty="0">
                <a:ln w="9000" cmpd="sng">
                  <a:solidFill>
                    <a:srgbClr val="0085AD"/>
                  </a:solidFill>
                  <a:prstDash val="solid"/>
                </a:ln>
                <a:solidFill>
                  <a:srgbClr val="0085AD"/>
                </a:solidFill>
                <a:effectLst>
                  <a:outerShdw blurRad="50800" dist="38100" dir="2700000" algn="tl" rotWithShape="0">
                    <a:prstClr val="black">
                      <a:alpha val="40000"/>
                    </a:prstClr>
                  </a:outerShdw>
                </a:effectLst>
                <a:uLnTx/>
                <a:uFillTx/>
                <a:latin typeface="Calibri" panose="020F0502020204030204"/>
                <a:ea typeface="+mn-ea"/>
                <a:cs typeface="+mn-cs"/>
              </a:rPr>
              <a:t>=</a:t>
            </a:r>
          </a:p>
        </p:txBody>
      </p:sp>
      <p:sp>
        <p:nvSpPr>
          <p:cNvPr id="10" name="Left Brace 9"/>
          <p:cNvSpPr/>
          <p:nvPr/>
        </p:nvSpPr>
        <p:spPr>
          <a:xfrm>
            <a:off x="5762771" y="3965419"/>
            <a:ext cx="470387" cy="2207584"/>
          </a:xfrm>
          <a:prstGeom prst="leftBrace">
            <a:avLst/>
          </a:prstGeom>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eft Brace 10"/>
          <p:cNvSpPr/>
          <p:nvPr/>
        </p:nvSpPr>
        <p:spPr>
          <a:xfrm rot="10800000">
            <a:off x="4507552" y="3967395"/>
            <a:ext cx="470387" cy="1811044"/>
          </a:xfrm>
          <a:prstGeom prst="leftBrace">
            <a:avLst/>
          </a:prstGeom>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Z:\Marketing\Magnetic Board\Approved Photos\PT143136 - 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7113" y="2168978"/>
            <a:ext cx="3178277" cy="30556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0EE09-6A30-E74F-9445-C567BB603FC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91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547" y="34330"/>
            <a:ext cx="8174027" cy="2177027"/>
          </a:xfrm>
          <a:prstGeom prst="rect">
            <a:avLst/>
          </a:prstGeom>
        </p:spPr>
      </p:pic>
      <p:pic>
        <p:nvPicPr>
          <p:cNvPr id="3" name="Picture 2"/>
          <p:cNvPicPr>
            <a:picLocks noChangeAspect="1"/>
          </p:cNvPicPr>
          <p:nvPr/>
        </p:nvPicPr>
        <p:blipFill>
          <a:blip r:embed="rId3"/>
          <a:stretch>
            <a:fillRect/>
          </a:stretch>
        </p:blipFill>
        <p:spPr>
          <a:xfrm>
            <a:off x="9538584" y="5879323"/>
            <a:ext cx="2538750" cy="660400"/>
          </a:xfrm>
          <a:prstGeom prst="rect">
            <a:avLst/>
          </a:prstGeom>
        </p:spPr>
      </p:pic>
      <p:pic>
        <p:nvPicPr>
          <p:cNvPr id="4" name="Picture 3"/>
          <p:cNvPicPr>
            <a:picLocks noChangeAspect="1"/>
          </p:cNvPicPr>
          <p:nvPr/>
        </p:nvPicPr>
        <p:blipFill>
          <a:blip r:embed="rId4"/>
          <a:stretch>
            <a:fillRect/>
          </a:stretch>
        </p:blipFill>
        <p:spPr>
          <a:xfrm>
            <a:off x="4435748" y="1948151"/>
            <a:ext cx="4802940" cy="4591572"/>
          </a:xfrm>
          <a:prstGeom prst="rect">
            <a:avLst/>
          </a:prstGeom>
        </p:spPr>
      </p:pic>
    </p:spTree>
    <p:extLst>
      <p:ext uri="{BB962C8B-B14F-4D97-AF65-F5344CB8AC3E}">
        <p14:creationId xmlns:p14="http://schemas.microsoft.com/office/powerpoint/2010/main" val="298720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8931" y="1945448"/>
            <a:ext cx="8530201" cy="3911600"/>
          </a:xfrm>
          <a:prstGeom prst="rect">
            <a:avLst/>
          </a:prstGeom>
        </p:spPr>
      </p:pic>
      <p:pic>
        <p:nvPicPr>
          <p:cNvPr id="3" name="Picture 2"/>
          <p:cNvPicPr>
            <a:picLocks noChangeAspect="1"/>
          </p:cNvPicPr>
          <p:nvPr/>
        </p:nvPicPr>
        <p:blipFill>
          <a:blip r:embed="rId3"/>
          <a:stretch>
            <a:fillRect/>
          </a:stretch>
        </p:blipFill>
        <p:spPr>
          <a:xfrm>
            <a:off x="7400150" y="6230646"/>
            <a:ext cx="3960451" cy="368300"/>
          </a:xfrm>
          <a:prstGeom prst="rect">
            <a:avLst/>
          </a:prstGeom>
        </p:spPr>
      </p:pic>
      <p:pic>
        <p:nvPicPr>
          <p:cNvPr id="4" name="Picture 3"/>
          <p:cNvPicPr>
            <a:picLocks noChangeAspect="1"/>
          </p:cNvPicPr>
          <p:nvPr/>
        </p:nvPicPr>
        <p:blipFill>
          <a:blip r:embed="rId4"/>
          <a:stretch>
            <a:fillRect/>
          </a:stretch>
        </p:blipFill>
        <p:spPr>
          <a:xfrm>
            <a:off x="1474236" y="186798"/>
            <a:ext cx="9299510" cy="1571851"/>
          </a:xfrm>
          <a:prstGeom prst="rect">
            <a:avLst/>
          </a:prstGeom>
        </p:spPr>
      </p:pic>
    </p:spTree>
    <p:extLst>
      <p:ext uri="{BB962C8B-B14F-4D97-AF65-F5344CB8AC3E}">
        <p14:creationId xmlns:p14="http://schemas.microsoft.com/office/powerpoint/2010/main" val="89357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191" y="439175"/>
            <a:ext cx="6294221" cy="20945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931" y="144341"/>
            <a:ext cx="1453630" cy="26842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8989" y="161114"/>
            <a:ext cx="1265136" cy="2514797"/>
          </a:xfrm>
          <a:prstGeom prst="rect">
            <a:avLst/>
          </a:prstGeom>
        </p:spPr>
      </p:pic>
      <p:pic>
        <p:nvPicPr>
          <p:cNvPr id="6" name="Picture 5"/>
          <p:cNvPicPr>
            <a:picLocks noChangeAspect="1"/>
          </p:cNvPicPr>
          <p:nvPr/>
        </p:nvPicPr>
        <p:blipFill>
          <a:blip r:embed="rId5"/>
          <a:stretch>
            <a:fillRect/>
          </a:stretch>
        </p:blipFill>
        <p:spPr>
          <a:xfrm>
            <a:off x="7796406" y="2845375"/>
            <a:ext cx="3305304" cy="1129813"/>
          </a:xfrm>
          <a:prstGeom prst="rect">
            <a:avLst/>
          </a:prstGeom>
        </p:spPr>
      </p:pic>
      <p:pic>
        <p:nvPicPr>
          <p:cNvPr id="7" name="Picture 6"/>
          <p:cNvPicPr>
            <a:picLocks noChangeAspect="1"/>
          </p:cNvPicPr>
          <p:nvPr/>
        </p:nvPicPr>
        <p:blipFill>
          <a:blip r:embed="rId6"/>
          <a:stretch>
            <a:fillRect/>
          </a:stretch>
        </p:blipFill>
        <p:spPr>
          <a:xfrm>
            <a:off x="87191" y="4316750"/>
            <a:ext cx="12192000" cy="2541250"/>
          </a:xfrm>
          <a:prstGeom prst="rect">
            <a:avLst/>
          </a:prstGeom>
        </p:spPr>
      </p:pic>
      <p:pic>
        <p:nvPicPr>
          <p:cNvPr id="8" name="Picture 7"/>
          <p:cNvPicPr>
            <a:picLocks noChangeAspect="1"/>
          </p:cNvPicPr>
          <p:nvPr/>
        </p:nvPicPr>
        <p:blipFill>
          <a:blip r:embed="rId7"/>
          <a:stretch>
            <a:fillRect/>
          </a:stretch>
        </p:blipFill>
        <p:spPr>
          <a:xfrm>
            <a:off x="253016" y="6281168"/>
            <a:ext cx="4062001" cy="330200"/>
          </a:xfrm>
          <a:prstGeom prst="rect">
            <a:avLst/>
          </a:prstGeom>
        </p:spPr>
      </p:pic>
    </p:spTree>
    <p:extLst>
      <p:ext uri="{BB962C8B-B14F-4D97-AF65-F5344CB8AC3E}">
        <p14:creationId xmlns:p14="http://schemas.microsoft.com/office/powerpoint/2010/main" val="205492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991" y="453910"/>
            <a:ext cx="998686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Six-month exercise training program to treat post-thrombotic syndrome: a randomized controlled two-</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centre</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trial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file"/>
              </a:rPr>
              <a:t>Susan R. Kahn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MSc,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file"/>
              </a:rPr>
              <a:t>Ian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action="ppaction://hlinkfile"/>
              </a:rPr>
              <a:t>Shrier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PhD,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ction="ppaction://hlinkfile"/>
              </a:rPr>
              <a:t>Stan Shapiro</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ction="ppaction://hlinkfile"/>
              </a:rPr>
              <a:t>Adrielle H. Houweling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MSc,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ction="ppaction://hlinkfile"/>
              </a:rPr>
              <a:t>Andrew M. Hirsch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7" action="ppaction://hlinkfile"/>
              </a:rPr>
              <a:t>Robert D. Reid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MBA,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ction="ppaction://hlinkfile"/>
              </a:rPr>
              <a:t>Clive Kearon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MB PhD,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9" action="ppaction://hlinkfile"/>
              </a:rPr>
              <a:t>Khalil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9" action="ppaction://hlinkfile"/>
              </a:rPr>
              <a:t>Rabhi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0" action="ppaction://hlinkfile"/>
              </a:rPr>
              <a:t>Marc A. Rodger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MSc,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1" action="ppaction://hlinkfile"/>
              </a:rPr>
              <a:t>Michael J. Kovacs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2" action="ppaction://hlinkfile"/>
              </a:rPr>
              <a:t>David R. Anderson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and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3" action="ppaction://hlinkfile"/>
              </a:rPr>
              <a:t>Philip S. Wells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MD MSc</a:t>
            </a:r>
          </a:p>
        </p:txBody>
      </p:sp>
      <p:sp>
        <p:nvSpPr>
          <p:cNvPr id="3" name="Rectangle 2"/>
          <p:cNvSpPr/>
          <p:nvPr/>
        </p:nvSpPr>
        <p:spPr>
          <a:xfrm>
            <a:off x="8307181" y="6034187"/>
            <a:ext cx="34713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CMAJ. 2011 Jan 11; 183(1): 37–44. </a:t>
            </a:r>
          </a:p>
        </p:txBody>
      </p:sp>
      <p:sp>
        <p:nvSpPr>
          <p:cNvPr id="4" name="Rectangle 3"/>
          <p:cNvSpPr/>
          <p:nvPr/>
        </p:nvSpPr>
        <p:spPr>
          <a:xfrm>
            <a:off x="736944" y="1997553"/>
            <a:ext cx="7570237"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95 patients with post-thrombotic syndrome, 69 were eligible, 43 consented and were randomized, and 39 completed the study. Exercise training was associated with </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improvement in VEINES-QOL scores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(exercise training mean change 6.0, standard deviation [SD] 5.1 v. control mean change 1.4, SD 7.2; difference 4.6, 95% CI 0.54 to 8.7;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0.027) and </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improvement in scores on the </a:t>
            </a:r>
            <a:r>
              <a:rPr kumimoji="0" lang="en-US" sz="1800" b="0" i="0" u="none" strike="noStrike" kern="1200" cap="none" spc="0" normalizeH="0" baseline="0" noProof="0" dirty="0" err="1">
                <a:ln>
                  <a:noFill/>
                </a:ln>
                <a:solidFill>
                  <a:srgbClr val="00B0F0"/>
                </a:solidFill>
                <a:effectLst/>
                <a:uLnTx/>
                <a:uFillTx/>
                <a:latin typeface="Calibri" panose="020F0502020204030204"/>
                <a:ea typeface="+mn-ea"/>
                <a:cs typeface="+mn-cs"/>
              </a:rPr>
              <a:t>Villalta</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 scale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(exercise training mean change −3.6, SD 3.7 v. control mean change −1.6, SD 4.3; difference −2.0, 95% CI −4.6 to 0.6;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0.14). Most secondary outcomes also showed greater improvement in the exercise training group</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86220" y="2296100"/>
            <a:ext cx="2029568" cy="2770423"/>
          </a:xfrm>
          <a:prstGeom prst="rect">
            <a:avLst/>
          </a:prstGeom>
        </p:spPr>
      </p:pic>
      <p:pic>
        <p:nvPicPr>
          <p:cNvPr id="6" name="Picture 5"/>
          <p:cNvPicPr>
            <a:picLocks noChangeAspect="1"/>
          </p:cNvPicPr>
          <p:nvPr/>
        </p:nvPicPr>
        <p:blipFill>
          <a:blip r:embed="rId15"/>
          <a:stretch>
            <a:fillRect/>
          </a:stretch>
        </p:blipFill>
        <p:spPr>
          <a:xfrm>
            <a:off x="1903445" y="4664974"/>
            <a:ext cx="5411310" cy="2193026"/>
          </a:xfrm>
          <a:prstGeom prst="rect">
            <a:avLst/>
          </a:prstGeom>
        </p:spPr>
      </p:pic>
    </p:spTree>
    <p:extLst>
      <p:ext uri="{BB962C8B-B14F-4D97-AF65-F5344CB8AC3E}">
        <p14:creationId xmlns:p14="http://schemas.microsoft.com/office/powerpoint/2010/main" val="254184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462" y="1397538"/>
            <a:ext cx="7504922"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ABSTRACT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Venous ulcers are common, especially in the elderly, accounting for more than 50% of all lower extremity ulcers with important socioeconomic problems. Improving extracellular matrix functioning, by heparin administration, seems to be a way to support wound healing. A total of 284 patients with venous ulcers were recruited in a 4-year period. All patients were subjected to the most appropriate treatment after considering their preference (compression therapy followed or not by vein surgery). Patients were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randomised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into two groups of 142 persons in each (group A and group B as cases and controls, respectively). </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Patients of group A, in addition to the basic treatment as described earlier, received administration of </a:t>
            </a:r>
            <a:r>
              <a:rPr kumimoji="0" lang="en-US" sz="1800" b="0" i="0" u="none" strike="noStrike" kern="1200" cap="none" spc="0" normalizeH="0" baseline="0" noProof="0" dirty="0" err="1">
                <a:ln>
                  <a:noFill/>
                </a:ln>
                <a:solidFill>
                  <a:srgbClr val="00B0F0"/>
                </a:solidFill>
                <a:effectLst/>
                <a:uLnTx/>
                <a:uFillTx/>
                <a:latin typeface="Calibri" panose="020F0502020204030204"/>
                <a:ea typeface="+mn-ea"/>
                <a:cs typeface="+mn-cs"/>
              </a:rPr>
              <a:t>nadroparin</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 2850 IU/0.3 ml through subcutaneous injection once a day for 12 months, whereas group B patients received basic treatment alone.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Healing was assessed by means of direct ulcer tracing with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computerised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planimetry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Group A showed a healing rate of 83·80% at 12 months, whereas that of group B was 60·56%.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Results by age group surprisingly showed that the group of older patients took the most advantage from long-term treatment with low molecular weight heparin; this group also had lowest recurrence rate.</a:t>
            </a:r>
          </a:p>
        </p:txBody>
      </p:sp>
      <p:sp>
        <p:nvSpPr>
          <p:cNvPr id="3" name="Rectangle 2"/>
          <p:cNvSpPr/>
          <p:nvPr/>
        </p:nvSpPr>
        <p:spPr>
          <a:xfrm>
            <a:off x="388776" y="343974"/>
            <a:ext cx="952033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Low molecular weight heparin improves healing of chronic venous ulcers especially in the elderly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9022702" y="6291185"/>
            <a:ext cx="27777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Wound J 2015;12:150-3.</a:t>
            </a:r>
          </a:p>
        </p:txBody>
      </p:sp>
      <p:pic>
        <p:nvPicPr>
          <p:cNvPr id="7" name="Picture 2" descr="IMG10027"/>
          <p:cNvPicPr>
            <a:picLocks noChangeAspect="1" noChangeArrowheads="1"/>
          </p:cNvPicPr>
          <p:nvPr/>
        </p:nvPicPr>
        <p:blipFill>
          <a:blip r:embed="rId2" cstate="print">
            <a:lum bright="36000" contrast="24000"/>
          </a:blip>
          <a:srcRect l="14061" t="2409" r="18748"/>
          <a:stretch>
            <a:fillRect/>
          </a:stretch>
        </p:blipFill>
        <p:spPr bwMode="auto">
          <a:xfrm>
            <a:off x="8040071" y="1455252"/>
            <a:ext cx="3738077" cy="3237689"/>
          </a:xfrm>
          <a:prstGeom prst="rect">
            <a:avLst/>
          </a:prstGeom>
          <a:noFill/>
          <a:ln w="9525">
            <a:noFill/>
            <a:miter lim="800000"/>
            <a:headEnd/>
            <a:tailEnd/>
          </a:ln>
        </p:spPr>
      </p:pic>
    </p:spTree>
    <p:extLst>
      <p:ext uri="{BB962C8B-B14F-4D97-AF65-F5344CB8AC3E}">
        <p14:creationId xmlns:p14="http://schemas.microsoft.com/office/powerpoint/2010/main" val="3983984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Disclosure</a:t>
            </a:r>
            <a:endParaRPr lang="en-US" b="1" dirty="0"/>
          </a:p>
        </p:txBody>
      </p:sp>
      <p:sp>
        <p:nvSpPr>
          <p:cNvPr id="3" name="Content Placeholder 2"/>
          <p:cNvSpPr>
            <a:spLocks noGrp="1"/>
          </p:cNvSpPr>
          <p:nvPr>
            <p:ph idx="1"/>
          </p:nvPr>
        </p:nvSpPr>
        <p:spPr/>
        <p:txBody>
          <a:bodyPr/>
          <a:lstStyle/>
          <a:p>
            <a:r>
              <a:rPr lang="en-US" dirty="0" smtClean="0"/>
              <a:t>Janssen: Educational speaker</a:t>
            </a:r>
          </a:p>
          <a:p>
            <a:r>
              <a:rPr lang="en-US" dirty="0" smtClean="0"/>
              <a:t>BMS Pfizer: Advisory board</a:t>
            </a:r>
            <a:endParaRPr lang="en-US" dirty="0"/>
          </a:p>
        </p:txBody>
      </p:sp>
    </p:spTree>
    <p:extLst>
      <p:ext uri="{BB962C8B-B14F-4D97-AF65-F5344CB8AC3E}">
        <p14:creationId xmlns:p14="http://schemas.microsoft.com/office/powerpoint/2010/main" val="51820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64772" y="701057"/>
          <a:ext cx="10515600" cy="2103120"/>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0">
                <a:tc>
                  <a:txBody>
                    <a:bodyPr/>
                    <a:lstStyle/>
                    <a:p>
                      <a:endParaRPr lang="en-US" dirty="0"/>
                    </a:p>
                  </a:txBody>
                  <a:tcPr anchor="ctr">
                    <a:lnL>
                      <a:noFill/>
                    </a:lnL>
                    <a:lnR>
                      <a:noFill/>
                    </a:lnR>
                    <a:lnT>
                      <a:noFill/>
                    </a:lnT>
                    <a:lnB>
                      <a:noFill/>
                    </a:lnB>
                  </a:tcPr>
                </a:tc>
                <a:tc>
                  <a:txBody>
                    <a:bodyPr/>
                    <a:lstStyle/>
                    <a:p>
                      <a:r>
                        <a:rPr lang="en-US"/>
                        <a:t>Group A</a:t>
                      </a:r>
                    </a:p>
                  </a:txBody>
                  <a:tcPr anchor="ctr">
                    <a:lnL>
                      <a:noFill/>
                    </a:lnL>
                    <a:lnR>
                      <a:noFill/>
                    </a:lnR>
                    <a:lnT>
                      <a:noFill/>
                    </a:lnT>
                    <a:lnB>
                      <a:noFill/>
                    </a:lnB>
                  </a:tcPr>
                </a:tc>
                <a:tc>
                  <a:txBody>
                    <a:bodyPr/>
                    <a:lstStyle/>
                    <a:p>
                      <a:r>
                        <a:rPr lang="en-US"/>
                        <a:t>Group B</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a:t>Healed ulcers</a:t>
                      </a:r>
                    </a:p>
                  </a:txBody>
                  <a:tcPr anchor="ctr">
                    <a:lnL>
                      <a:noFill/>
                    </a:lnL>
                    <a:lnR>
                      <a:noFill/>
                    </a:lnR>
                    <a:lnT>
                      <a:noFill/>
                    </a:lnT>
                    <a:lnB>
                      <a:noFill/>
                    </a:lnB>
                  </a:tcPr>
                </a:tc>
                <a:tc>
                  <a:txBody>
                    <a:bodyPr/>
                    <a:lstStyle/>
                    <a:p>
                      <a:r>
                        <a:rPr lang="en-US" dirty="0"/>
                        <a:t>119 (83·80%)</a:t>
                      </a:r>
                    </a:p>
                  </a:txBody>
                  <a:tcPr anchor="ctr">
                    <a:lnL>
                      <a:noFill/>
                    </a:lnL>
                    <a:lnR>
                      <a:noFill/>
                    </a:lnR>
                    <a:lnT>
                      <a:noFill/>
                    </a:lnT>
                    <a:lnB>
                      <a:noFill/>
                    </a:lnB>
                  </a:tcPr>
                </a:tc>
                <a:tc>
                  <a:txBody>
                    <a:bodyPr/>
                    <a:lstStyle/>
                    <a:p>
                      <a:r>
                        <a:rPr lang="en-US"/>
                        <a:t>86 (60·56%)</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a:t>Mean area healing per week (cm</a:t>
                      </a:r>
                      <a:r>
                        <a:rPr lang="en-US" baseline="30000"/>
                        <a:t>2</a:t>
                      </a:r>
                      <a:r>
                        <a:rPr lang="en-US"/>
                        <a:t>/week)</a:t>
                      </a:r>
                    </a:p>
                  </a:txBody>
                  <a:tcPr anchor="ctr">
                    <a:lnL>
                      <a:noFill/>
                    </a:lnL>
                    <a:lnR>
                      <a:noFill/>
                    </a:lnR>
                    <a:lnT>
                      <a:noFill/>
                    </a:lnT>
                    <a:lnB>
                      <a:noFill/>
                    </a:lnB>
                  </a:tcPr>
                </a:tc>
                <a:tc>
                  <a:txBody>
                    <a:bodyPr/>
                    <a:lstStyle/>
                    <a:p>
                      <a:r>
                        <a:rPr lang="en-US"/>
                        <a:t>1·3</a:t>
                      </a:r>
                    </a:p>
                  </a:txBody>
                  <a:tcPr anchor="ctr">
                    <a:lnL>
                      <a:noFill/>
                    </a:lnL>
                    <a:lnR>
                      <a:noFill/>
                    </a:lnR>
                    <a:lnT>
                      <a:noFill/>
                    </a:lnT>
                    <a:lnB>
                      <a:noFill/>
                    </a:lnB>
                  </a:tcPr>
                </a:tc>
                <a:tc>
                  <a:txBody>
                    <a:bodyPr/>
                    <a:lstStyle/>
                    <a:p>
                      <a:r>
                        <a:rPr lang="en-US"/>
                        <a:t>0·87</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dirty="0"/>
                        <a:t>Non-healing ulcers</a:t>
                      </a:r>
                    </a:p>
                  </a:txBody>
                  <a:tcPr anchor="ctr">
                    <a:lnL>
                      <a:noFill/>
                    </a:lnL>
                    <a:lnR>
                      <a:noFill/>
                    </a:lnR>
                    <a:lnT>
                      <a:noFill/>
                    </a:lnT>
                    <a:lnB>
                      <a:noFill/>
                    </a:lnB>
                  </a:tcPr>
                </a:tc>
                <a:tc>
                  <a:txBody>
                    <a:bodyPr/>
                    <a:lstStyle/>
                    <a:p>
                      <a:r>
                        <a:rPr lang="en-US"/>
                        <a:t>23 (16·19%)</a:t>
                      </a:r>
                    </a:p>
                  </a:txBody>
                  <a:tcPr anchor="ctr">
                    <a:lnL>
                      <a:noFill/>
                    </a:lnL>
                    <a:lnR>
                      <a:noFill/>
                    </a:lnR>
                    <a:lnT>
                      <a:noFill/>
                    </a:lnT>
                    <a:lnB>
                      <a:noFill/>
                    </a:lnB>
                  </a:tcPr>
                </a:tc>
                <a:tc>
                  <a:txBody>
                    <a:bodyPr/>
                    <a:lstStyle/>
                    <a:p>
                      <a:r>
                        <a:rPr lang="en-US"/>
                        <a:t>58 (40·84%)</a:t>
                      </a:r>
                    </a:p>
                  </a:txBody>
                  <a:tcPr anchor="ctr">
                    <a:lnL>
                      <a:noFill/>
                    </a:lnL>
                    <a:lnR>
                      <a:noFill/>
                    </a:lnR>
                    <a:lnT>
                      <a:noFill/>
                    </a:lnT>
                    <a:lnB>
                      <a:noFill/>
                    </a:lnB>
                  </a:tcPr>
                </a:tc>
                <a:extLst>
                  <a:ext uri="{0D108BD9-81ED-4DB2-BD59-A6C34878D82A}">
                    <a16:rowId xmlns:a16="http://schemas.microsoft.com/office/drawing/2014/main" val="10003"/>
                  </a:ext>
                </a:extLst>
              </a:tr>
              <a:tr h="0">
                <a:tc>
                  <a:txBody>
                    <a:bodyPr/>
                    <a:lstStyle/>
                    <a:p>
                      <a:r>
                        <a:rPr lang="en-US" i="1"/>
                        <a:t>P</a:t>
                      </a:r>
                      <a:r>
                        <a:rPr lang="en-US"/>
                        <a:t> value</a:t>
                      </a:r>
                    </a:p>
                  </a:txBody>
                  <a:tcPr anchor="ctr">
                    <a:lnL>
                      <a:noFill/>
                    </a:lnL>
                    <a:lnR>
                      <a:noFill/>
                    </a:lnR>
                    <a:lnT>
                      <a:noFill/>
                    </a:lnT>
                    <a:lnB>
                      <a:noFill/>
                    </a:lnB>
                  </a:tcPr>
                </a:tc>
                <a:tc>
                  <a:txBody>
                    <a:bodyPr/>
                    <a:lstStyle/>
                    <a:p>
                      <a:r>
                        <a:rPr lang="en-US" dirty="0"/>
                        <a:t>&lt;0·00001</a:t>
                      </a:r>
                    </a:p>
                  </a:txBody>
                  <a:tcPr anchor="ctr">
                    <a:lnL>
                      <a:noFill/>
                    </a:lnL>
                    <a:lnR>
                      <a:noFill/>
                    </a:lnR>
                    <a:lnT>
                      <a:noFill/>
                    </a:lnT>
                    <a:lnB>
                      <a:noFill/>
                    </a:lnB>
                  </a:tcPr>
                </a:tc>
                <a:tc>
                  <a:txBody>
                    <a:bodyPr/>
                    <a:lstStyle/>
                    <a:p>
                      <a:endParaRPr lang="en-US" dirty="0"/>
                    </a:p>
                  </a:txBody>
                  <a:tcPr>
                    <a:lnL>
                      <a:noFill/>
                    </a:lnL>
                    <a:lnT>
                      <a:noFill/>
                    </a:lnT>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679580" y="293757"/>
            <a:ext cx="4009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Table 2. Healing rates at 12 months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4" name="Table 3"/>
          <p:cNvGraphicFramePr>
            <a:graphicFrameLocks noGrp="1"/>
          </p:cNvGraphicFramePr>
          <p:nvPr>
            <p:extLst/>
          </p:nvPr>
        </p:nvGraphicFramePr>
        <p:xfrm>
          <a:off x="838200" y="4103931"/>
          <a:ext cx="10515600" cy="1828800"/>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0">
                <a:tc>
                  <a:txBody>
                    <a:bodyPr/>
                    <a:lstStyle/>
                    <a:p>
                      <a:endParaRPr lang="en-US" dirty="0"/>
                    </a:p>
                  </a:txBody>
                  <a:tcPr anchor="ctr">
                    <a:lnL>
                      <a:noFill/>
                    </a:lnL>
                    <a:lnR>
                      <a:noFill/>
                    </a:lnR>
                    <a:lnT>
                      <a:noFill/>
                    </a:lnT>
                    <a:lnB>
                      <a:noFill/>
                    </a:lnB>
                  </a:tcPr>
                </a:tc>
                <a:tc>
                  <a:txBody>
                    <a:bodyPr/>
                    <a:lstStyle/>
                    <a:p>
                      <a:r>
                        <a:rPr lang="en-US"/>
                        <a:t>Group A</a:t>
                      </a:r>
                    </a:p>
                  </a:txBody>
                  <a:tcPr anchor="ctr">
                    <a:lnL>
                      <a:noFill/>
                    </a:lnL>
                    <a:lnR>
                      <a:noFill/>
                    </a:lnR>
                    <a:lnT>
                      <a:noFill/>
                    </a:lnT>
                    <a:lnB>
                      <a:noFill/>
                    </a:lnB>
                  </a:tcPr>
                </a:tc>
                <a:tc>
                  <a:txBody>
                    <a:bodyPr/>
                    <a:lstStyle/>
                    <a:p>
                      <a:r>
                        <a:rPr lang="en-US"/>
                        <a:t>Group B</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a:t>Healed ulcers</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endParaRPr lang="en-US"/>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a:t>48–64 years</a:t>
                      </a:r>
                    </a:p>
                  </a:txBody>
                  <a:tcPr anchor="ctr">
                    <a:lnL>
                      <a:noFill/>
                    </a:lnL>
                    <a:lnR>
                      <a:noFill/>
                    </a:lnR>
                    <a:lnT>
                      <a:noFill/>
                    </a:lnT>
                    <a:lnB>
                      <a:noFill/>
                    </a:lnB>
                  </a:tcPr>
                </a:tc>
                <a:tc>
                  <a:txBody>
                    <a:bodyPr/>
                    <a:lstStyle/>
                    <a:p>
                      <a:r>
                        <a:rPr lang="en-US"/>
                        <a:t>30/42 (71·42%)</a:t>
                      </a:r>
                    </a:p>
                  </a:txBody>
                  <a:tcPr anchor="ctr">
                    <a:lnL>
                      <a:noFill/>
                    </a:lnL>
                    <a:lnR>
                      <a:noFill/>
                    </a:lnR>
                    <a:lnT>
                      <a:noFill/>
                    </a:lnT>
                    <a:lnB>
                      <a:noFill/>
                    </a:lnB>
                  </a:tcPr>
                </a:tc>
                <a:tc>
                  <a:txBody>
                    <a:bodyPr/>
                    <a:lstStyle/>
                    <a:p>
                      <a:r>
                        <a:rPr lang="en-US"/>
                        <a:t>37/39 (94·87%)</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a:t>65–79 years</a:t>
                      </a:r>
                    </a:p>
                  </a:txBody>
                  <a:tcPr anchor="ctr">
                    <a:lnL>
                      <a:noFill/>
                    </a:lnL>
                    <a:lnR>
                      <a:noFill/>
                    </a:lnR>
                    <a:lnT>
                      <a:noFill/>
                    </a:lnT>
                    <a:lnB>
                      <a:noFill/>
                    </a:lnB>
                  </a:tcPr>
                </a:tc>
                <a:tc>
                  <a:txBody>
                    <a:bodyPr/>
                    <a:lstStyle/>
                    <a:p>
                      <a:r>
                        <a:rPr lang="en-US"/>
                        <a:t>54/62 (87·09%)</a:t>
                      </a:r>
                    </a:p>
                  </a:txBody>
                  <a:tcPr anchor="ctr">
                    <a:lnL>
                      <a:noFill/>
                    </a:lnL>
                    <a:lnR>
                      <a:noFill/>
                    </a:lnR>
                    <a:lnT>
                      <a:noFill/>
                    </a:lnT>
                    <a:lnB>
                      <a:noFill/>
                    </a:lnB>
                  </a:tcPr>
                </a:tc>
                <a:tc>
                  <a:txBody>
                    <a:bodyPr/>
                    <a:lstStyle/>
                    <a:p>
                      <a:r>
                        <a:rPr lang="en-US"/>
                        <a:t>39/67 (58·20%)</a:t>
                      </a:r>
                    </a:p>
                  </a:txBody>
                  <a:tcPr anchor="ctr">
                    <a:lnL>
                      <a:noFill/>
                    </a:lnL>
                    <a:lnR>
                      <a:noFill/>
                    </a:lnR>
                    <a:lnT>
                      <a:noFill/>
                    </a:lnT>
                    <a:lnB>
                      <a:noFill/>
                    </a:lnB>
                  </a:tcPr>
                </a:tc>
                <a:extLst>
                  <a:ext uri="{0D108BD9-81ED-4DB2-BD59-A6C34878D82A}">
                    <a16:rowId xmlns:a16="http://schemas.microsoft.com/office/drawing/2014/main" val="10003"/>
                  </a:ext>
                </a:extLst>
              </a:tr>
              <a:tr h="0">
                <a:tc>
                  <a:txBody>
                    <a:bodyPr/>
                    <a:lstStyle/>
                    <a:p>
                      <a:r>
                        <a:rPr lang="en-US"/>
                        <a:t>80+ years</a:t>
                      </a:r>
                    </a:p>
                  </a:txBody>
                  <a:tcPr anchor="ctr">
                    <a:lnL>
                      <a:noFill/>
                    </a:lnL>
                    <a:lnR>
                      <a:noFill/>
                    </a:lnR>
                    <a:lnT>
                      <a:noFill/>
                    </a:lnT>
                    <a:lnB>
                      <a:noFill/>
                    </a:lnB>
                  </a:tcPr>
                </a:tc>
                <a:tc>
                  <a:txBody>
                    <a:bodyPr/>
                    <a:lstStyle/>
                    <a:p>
                      <a:r>
                        <a:rPr lang="en-US"/>
                        <a:t>35/38 (91·10%)</a:t>
                      </a:r>
                    </a:p>
                  </a:txBody>
                  <a:tcPr anchor="ctr">
                    <a:lnL>
                      <a:noFill/>
                    </a:lnL>
                    <a:lnR>
                      <a:noFill/>
                    </a:lnR>
                    <a:lnT>
                      <a:noFill/>
                    </a:lnT>
                    <a:lnB>
                      <a:noFill/>
                    </a:lnB>
                  </a:tcPr>
                </a:tc>
                <a:tc>
                  <a:txBody>
                    <a:bodyPr/>
                    <a:lstStyle/>
                    <a:p>
                      <a:r>
                        <a:rPr lang="en-US" dirty="0"/>
                        <a:t>10/36 (27·77%)</a:t>
                      </a:r>
                    </a:p>
                  </a:txBody>
                  <a:tcPr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5" name="Rectangle 2"/>
          <p:cNvSpPr>
            <a:spLocks noChangeArrowheads="1"/>
          </p:cNvSpPr>
          <p:nvPr/>
        </p:nvSpPr>
        <p:spPr bwMode="auto">
          <a:xfrm>
            <a:off x="838200" y="3781560"/>
            <a:ext cx="66132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Table 3. Healing rates at 12 months according to age range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9022702" y="6291185"/>
            <a:ext cx="27777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Wound J 2015;12:150-3.</a:t>
            </a:r>
          </a:p>
        </p:txBody>
      </p:sp>
    </p:spTree>
    <p:extLst>
      <p:ext uri="{BB962C8B-B14F-4D97-AF65-F5344CB8AC3E}">
        <p14:creationId xmlns:p14="http://schemas.microsoft.com/office/powerpoint/2010/main" val="4046648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4632" y="689648"/>
            <a:ext cx="9836727" cy="830997"/>
          </a:xfrm>
          <a:prstGeom prst="rect">
            <a:avLst/>
          </a:prstGeom>
        </p:spPr>
        <p:txBody>
          <a:bodyPr wrap="square">
            <a:spAutoFit/>
          </a:bodyPr>
          <a:lstStyle/>
          <a:p>
            <a:pPr algn="ctr"/>
            <a:r>
              <a:rPr lang="en-US" sz="2400" b="1" dirty="0" err="1">
                <a:latin typeface="AdvPAC5A"/>
              </a:rPr>
              <a:t>Postthrombotic</a:t>
            </a:r>
            <a:r>
              <a:rPr lang="en-US" sz="2400" b="1" dirty="0">
                <a:latin typeface="AdvPAC5A"/>
              </a:rPr>
              <a:t> Syndrome in </a:t>
            </a:r>
            <a:r>
              <a:rPr lang="en-US" sz="2400" b="1" dirty="0" err="1" smtClean="0">
                <a:latin typeface="AdvPAC5A"/>
              </a:rPr>
              <a:t>PatientsTreated</a:t>
            </a:r>
            <a:r>
              <a:rPr lang="en-US" sz="2400" b="1" dirty="0" smtClean="0">
                <a:latin typeface="AdvPAC5A"/>
              </a:rPr>
              <a:t> </a:t>
            </a:r>
            <a:r>
              <a:rPr lang="en-US" sz="2400" b="1" dirty="0">
                <a:latin typeface="AdvPAC5A"/>
              </a:rPr>
              <a:t>With </a:t>
            </a:r>
            <a:r>
              <a:rPr lang="en-US" sz="2400" b="1" dirty="0" err="1">
                <a:latin typeface="AdvPAC5A"/>
              </a:rPr>
              <a:t>Rivaroxaban</a:t>
            </a:r>
            <a:r>
              <a:rPr lang="en-US" sz="2400" b="1" dirty="0">
                <a:latin typeface="AdvPAC5A"/>
              </a:rPr>
              <a:t> </a:t>
            </a:r>
            <a:r>
              <a:rPr lang="en-US" sz="2400" b="1" dirty="0" smtClean="0">
                <a:latin typeface="AdvPAC5A"/>
              </a:rPr>
              <a:t>or </a:t>
            </a:r>
            <a:r>
              <a:rPr lang="en-US" sz="2400" b="1" dirty="0" err="1" smtClean="0">
                <a:latin typeface="AdvPAC5A"/>
              </a:rPr>
              <a:t>Warfarinfor</a:t>
            </a:r>
            <a:r>
              <a:rPr lang="en-US" sz="2400" b="1" dirty="0" smtClean="0">
                <a:latin typeface="AdvPAC5A"/>
              </a:rPr>
              <a:t> </a:t>
            </a:r>
            <a:r>
              <a:rPr lang="en-US" sz="2400" b="1" dirty="0">
                <a:latin typeface="AdvPAC5A"/>
              </a:rPr>
              <a:t>Venous Thromboembolism</a:t>
            </a:r>
            <a:endParaRPr lang="en-US" sz="2400" b="1" dirty="0"/>
          </a:p>
        </p:txBody>
      </p:sp>
      <p:sp>
        <p:nvSpPr>
          <p:cNvPr id="3" name="Rectangle 2"/>
          <p:cNvSpPr/>
          <p:nvPr/>
        </p:nvSpPr>
        <p:spPr>
          <a:xfrm>
            <a:off x="9706495" y="6267569"/>
            <a:ext cx="2166389" cy="461665"/>
          </a:xfrm>
          <a:prstGeom prst="rect">
            <a:avLst/>
          </a:prstGeom>
        </p:spPr>
        <p:txBody>
          <a:bodyPr wrap="square">
            <a:spAutoFit/>
          </a:bodyPr>
          <a:lstStyle/>
          <a:p>
            <a:r>
              <a:rPr lang="en-US" sz="800" b="0" i="0" u="none" strike="noStrike" baseline="0" dirty="0" smtClean="0">
                <a:latin typeface="AdvPAC59"/>
              </a:rPr>
              <a:t>Clinical and Applied</a:t>
            </a:r>
          </a:p>
          <a:p>
            <a:r>
              <a:rPr lang="en-US" sz="800" b="0" i="0" u="none" strike="noStrike" baseline="0" dirty="0" smtClean="0">
                <a:latin typeface="AdvPAC59"/>
              </a:rPr>
              <a:t>Thrombosis/Hemostasis</a:t>
            </a:r>
          </a:p>
          <a:p>
            <a:r>
              <a:rPr lang="en-US" sz="800" b="0" i="0" u="none" strike="noStrike" baseline="0" dirty="0" smtClean="0">
                <a:latin typeface="AdvPAC59"/>
              </a:rPr>
              <a:t>2018, Vol. 24(4) 575-582</a:t>
            </a:r>
            <a:endParaRPr lang="en-US" dirty="0"/>
          </a:p>
        </p:txBody>
      </p:sp>
      <p:pic>
        <p:nvPicPr>
          <p:cNvPr id="4" name="Picture 3"/>
          <p:cNvPicPr>
            <a:picLocks noChangeAspect="1"/>
          </p:cNvPicPr>
          <p:nvPr/>
        </p:nvPicPr>
        <p:blipFill>
          <a:blip r:embed="rId2"/>
          <a:stretch>
            <a:fillRect/>
          </a:stretch>
        </p:blipFill>
        <p:spPr>
          <a:xfrm>
            <a:off x="423249" y="1608434"/>
            <a:ext cx="4861576" cy="5120800"/>
          </a:xfrm>
          <a:prstGeom prst="rect">
            <a:avLst/>
          </a:prstGeom>
        </p:spPr>
      </p:pic>
      <p:sp>
        <p:nvSpPr>
          <p:cNvPr id="5" name="Rectangle 4"/>
          <p:cNvSpPr/>
          <p:nvPr/>
        </p:nvSpPr>
        <p:spPr>
          <a:xfrm>
            <a:off x="5616633" y="1831379"/>
            <a:ext cx="6096000" cy="3447098"/>
          </a:xfrm>
          <a:prstGeom prst="rect">
            <a:avLst/>
          </a:prstGeom>
        </p:spPr>
        <p:txBody>
          <a:bodyPr>
            <a:spAutoFit/>
          </a:bodyPr>
          <a:lstStyle/>
          <a:p>
            <a:r>
              <a:rPr lang="en-US" b="1" i="0" u="none" strike="noStrike" baseline="0" dirty="0" smtClean="0">
                <a:latin typeface="AdvPAC5A"/>
              </a:rPr>
              <a:t>Abstract</a:t>
            </a:r>
          </a:p>
          <a:p>
            <a:r>
              <a:rPr lang="en-US" sz="1000" b="0" i="0" u="none" strike="noStrike" baseline="0" dirty="0" err="1" smtClean="0">
                <a:latin typeface="AdvPAC59"/>
              </a:rPr>
              <a:t>Postthrombotic</a:t>
            </a:r>
            <a:r>
              <a:rPr lang="en-US" sz="1000" b="0" i="0" u="none" strike="noStrike" baseline="0" dirty="0" smtClean="0">
                <a:latin typeface="AdvPAC59"/>
              </a:rPr>
              <a:t> syndrome (PTS) is a frequent complication of venous thromboembolism (VTE). Using </a:t>
            </a:r>
            <a:r>
              <a:rPr lang="en-US" sz="1000" b="0" i="0" u="none" strike="noStrike" baseline="0" dirty="0" err="1" smtClean="0">
                <a:latin typeface="AdvPAC59"/>
              </a:rPr>
              <a:t>MarketScan</a:t>
            </a:r>
            <a:r>
              <a:rPr lang="en-US" sz="1000" b="0" i="0" u="none" strike="noStrike" baseline="0" dirty="0" smtClean="0">
                <a:latin typeface="AdvPAC59"/>
              </a:rPr>
              <a:t> claims data</a:t>
            </a:r>
            <a:r>
              <a:rPr lang="en-US" sz="1000" b="0" i="0" u="none" strike="noStrike" dirty="0" smtClean="0">
                <a:latin typeface="AdvPAC59"/>
              </a:rPr>
              <a:t> </a:t>
            </a:r>
            <a:r>
              <a:rPr lang="en-US" sz="1000" b="0" i="0" u="none" strike="noStrike" baseline="0" dirty="0" smtClean="0">
                <a:latin typeface="AdvPAC59"/>
              </a:rPr>
              <a:t>from January 2012 to June 2015, we identified adults with a primary diagnosis code for VTE during a hospitalization/emergency</a:t>
            </a:r>
            <a:r>
              <a:rPr lang="en-US" sz="1000" b="0" i="0" u="none" strike="noStrike" dirty="0" smtClean="0">
                <a:latin typeface="AdvPAC59"/>
              </a:rPr>
              <a:t> </a:t>
            </a:r>
            <a:r>
              <a:rPr lang="en-US" sz="1000" b="0" i="0" u="none" strike="noStrike" baseline="0" dirty="0" smtClean="0">
                <a:latin typeface="AdvPAC59"/>
              </a:rPr>
              <a:t>department visit, 6 months of insurance coverage prior to the index event and newly started on </a:t>
            </a:r>
            <a:r>
              <a:rPr lang="en-US" sz="1000" b="0" i="0" u="none" strike="noStrike" baseline="0" dirty="0" err="1" smtClean="0">
                <a:latin typeface="AdvPAC59"/>
              </a:rPr>
              <a:t>rivaroxaban</a:t>
            </a:r>
            <a:r>
              <a:rPr lang="en-US" sz="1000" b="0" i="0" u="none" strike="noStrike" baseline="0" dirty="0" smtClean="0">
                <a:latin typeface="AdvPAC59"/>
              </a:rPr>
              <a:t> or warfarin within</a:t>
            </a:r>
            <a:r>
              <a:rPr lang="en-US" sz="1000" b="0" i="0" u="none" strike="noStrike" dirty="0" smtClean="0">
                <a:latin typeface="AdvPAC59"/>
              </a:rPr>
              <a:t> </a:t>
            </a:r>
            <a:r>
              <a:rPr lang="en-US" sz="1000" b="0" i="0" u="none" strike="noStrike" baseline="0" dirty="0" smtClean="0">
                <a:latin typeface="AdvPAC59"/>
              </a:rPr>
              <a:t>30 days of the index VTE. Patients with &lt;4-month follow-up </a:t>
            </a:r>
            <a:r>
              <a:rPr lang="en-US" sz="1000" b="0" i="0" u="none" strike="noStrike" baseline="0" dirty="0" err="1" smtClean="0">
                <a:latin typeface="AdvPAC59"/>
              </a:rPr>
              <a:t>postindex</a:t>
            </a:r>
            <a:r>
              <a:rPr lang="en-US" sz="1000" b="0" i="0" u="none" strike="noStrike" baseline="0" dirty="0" smtClean="0">
                <a:latin typeface="AdvPAC59"/>
              </a:rPr>
              <a:t> event or a claim for any anticoagulant during 6-month</a:t>
            </a:r>
          </a:p>
          <a:p>
            <a:r>
              <a:rPr lang="en-US" sz="1000" b="0" i="0" u="none" strike="noStrike" baseline="0" dirty="0" smtClean="0">
                <a:latin typeface="AdvPAC59"/>
              </a:rPr>
              <a:t>baseline period were excluded. Differences in baseline characteristics between </a:t>
            </a:r>
            <a:r>
              <a:rPr lang="en-US" sz="1000" b="0" i="0" u="none" strike="noStrike" baseline="0" dirty="0" err="1" smtClean="0">
                <a:latin typeface="AdvPAC59"/>
              </a:rPr>
              <a:t>rivaroxaban</a:t>
            </a:r>
            <a:r>
              <a:rPr lang="en-US" sz="1000" b="0" i="0" u="none" strike="noStrike" baseline="0" dirty="0" smtClean="0">
                <a:latin typeface="AdvPAC59"/>
              </a:rPr>
              <a:t> and warfarin users were adjusted for</a:t>
            </a:r>
            <a:r>
              <a:rPr lang="en-US" sz="1000" b="0" i="0" u="none" strike="noStrike" dirty="0" smtClean="0">
                <a:latin typeface="AdvPAC59"/>
              </a:rPr>
              <a:t> </a:t>
            </a:r>
            <a:r>
              <a:rPr lang="en-US" sz="1000" b="0" i="0" u="none" strike="noStrike" baseline="0" dirty="0" smtClean="0">
                <a:latin typeface="AdvPAC59"/>
              </a:rPr>
              <a:t>using inverse probability of treatment weights based on propensity scores. Patients were followed for the development of PTS</a:t>
            </a:r>
            <a:r>
              <a:rPr lang="en-US" sz="1000" b="0" i="0" u="none" strike="noStrike" dirty="0" smtClean="0">
                <a:latin typeface="AdvPAC59"/>
              </a:rPr>
              <a:t> </a:t>
            </a:r>
            <a:r>
              <a:rPr lang="en-US" sz="1000" b="0" i="0" u="none" strike="noStrike" baseline="0" dirty="0" smtClean="0">
                <a:latin typeface="AdvPAC59"/>
              </a:rPr>
              <a:t>starting 3 months after the index VTE. Cox regression was performed and reported as hazard ratios with 95% confidence</a:t>
            </a:r>
          </a:p>
          <a:p>
            <a:r>
              <a:rPr lang="en-US" sz="1000" b="0" i="0" u="none" strike="noStrike" baseline="0" dirty="0" smtClean="0">
                <a:latin typeface="AdvPAC59"/>
              </a:rPr>
              <a:t>intervals (CIs). In total, 10 463 </a:t>
            </a:r>
            <a:r>
              <a:rPr lang="en-US" sz="1000" b="0" i="0" u="none" strike="noStrike" baseline="0" dirty="0" err="1" smtClean="0">
                <a:latin typeface="AdvPAC59"/>
              </a:rPr>
              <a:t>rivaroxaban</a:t>
            </a:r>
            <a:r>
              <a:rPr lang="en-US" sz="1000" b="0" i="0" u="none" strike="noStrike" baseline="0" dirty="0" smtClean="0">
                <a:latin typeface="AdvPAC59"/>
              </a:rPr>
              <a:t> and 26 494 warfarin users were followed for a mean of 16</a:t>
            </a:r>
            <a:r>
              <a:rPr lang="en-US" sz="1000" b="0" i="0" u="none" strike="noStrike" baseline="0" dirty="0" smtClean="0">
                <a:latin typeface="AdvPi1"/>
              </a:rPr>
              <a:t>+</a:t>
            </a:r>
            <a:r>
              <a:rPr lang="en-US" sz="1000" b="0" i="0" u="none" strike="noStrike" baseline="0" dirty="0" smtClean="0">
                <a:latin typeface="AdvPAC59"/>
              </a:rPr>
              <a:t>9 (range, 4-39) months.</a:t>
            </a:r>
            <a:r>
              <a:rPr lang="en-US" sz="1000" b="0" i="0" u="none" strike="noStrike" dirty="0" smtClean="0">
                <a:latin typeface="AdvPAC59"/>
              </a:rPr>
              <a:t> </a:t>
            </a:r>
            <a:r>
              <a:rPr lang="en-US" sz="1000" b="0" i="0" u="none" strike="noStrike" baseline="0" dirty="0" smtClean="0">
                <a:latin typeface="AdvPAC59"/>
              </a:rPr>
              <a:t>Duration of anticoagulation was similar between cohorts (median </a:t>
            </a:r>
            <a:r>
              <a:rPr lang="en-US" sz="1000" b="0" i="0" u="none" strike="noStrike" baseline="0" dirty="0" smtClean="0">
                <a:latin typeface="AdvP4C4E74"/>
              </a:rPr>
              <a:t>¼ </a:t>
            </a:r>
            <a:r>
              <a:rPr lang="en-US" sz="1000" b="0" i="0" u="none" strike="noStrike" baseline="0" dirty="0" smtClean="0">
                <a:latin typeface="AdvPAC59"/>
              </a:rPr>
              <a:t>6 months). </a:t>
            </a:r>
            <a:r>
              <a:rPr lang="en-US" b="0" i="0" u="none" strike="noStrike" baseline="0" dirty="0" err="1" smtClean="0">
                <a:solidFill>
                  <a:srgbClr val="FF0000"/>
                </a:solidFill>
                <a:latin typeface="AdvPAC59"/>
              </a:rPr>
              <a:t>Rivaroxaban</a:t>
            </a:r>
            <a:r>
              <a:rPr lang="en-US" b="0" i="0" u="none" strike="noStrike" baseline="0" dirty="0" smtClean="0">
                <a:solidFill>
                  <a:srgbClr val="FF0000"/>
                </a:solidFill>
                <a:latin typeface="AdvPAC59"/>
              </a:rPr>
              <a:t> was associated with a 23% (95% CI:16-30) reduced hazard of PTS versus warfarin. </a:t>
            </a:r>
            <a:r>
              <a:rPr lang="en-US" b="0" i="0" u="none" strike="noStrike" baseline="0" dirty="0" err="1" smtClean="0">
                <a:solidFill>
                  <a:srgbClr val="FF0000"/>
                </a:solidFill>
                <a:latin typeface="AdvPAC59"/>
              </a:rPr>
              <a:t>Rivaroxaban</a:t>
            </a:r>
            <a:r>
              <a:rPr lang="en-US" b="0" i="0" u="none" strike="noStrike" baseline="0" dirty="0" smtClean="0">
                <a:solidFill>
                  <a:srgbClr val="FF0000"/>
                </a:solidFill>
                <a:latin typeface="AdvPAC59"/>
              </a:rPr>
              <a:t> was associated with a significant risk reduction in symptoms of PTS</a:t>
            </a:r>
            <a:r>
              <a:rPr lang="en-US" b="0" i="0" u="none" strike="noStrike" dirty="0" smtClean="0">
                <a:solidFill>
                  <a:srgbClr val="FF0000"/>
                </a:solidFill>
                <a:latin typeface="AdvPAC59"/>
              </a:rPr>
              <a:t> </a:t>
            </a:r>
            <a:r>
              <a:rPr lang="en-US" b="0" i="0" u="none" strike="noStrike" baseline="0" dirty="0" smtClean="0">
                <a:solidFill>
                  <a:srgbClr val="FF0000"/>
                </a:solidFill>
                <a:latin typeface="AdvPAC59"/>
              </a:rPr>
              <a:t>compared to warfarin in patients with VTE treated in routine practice</a:t>
            </a:r>
            <a:r>
              <a:rPr lang="en-US" b="0" i="0" u="none" strike="noStrike" baseline="0" dirty="0" smtClean="0">
                <a:latin typeface="AdvPAC59"/>
              </a:rPr>
              <a:t>.</a:t>
            </a:r>
            <a:endParaRPr lang="en-US" dirty="0"/>
          </a:p>
        </p:txBody>
      </p:sp>
    </p:spTree>
    <p:extLst>
      <p:ext uri="{BB962C8B-B14F-4D97-AF65-F5344CB8AC3E}">
        <p14:creationId xmlns:p14="http://schemas.microsoft.com/office/powerpoint/2010/main" val="3012759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194631" y="573181"/>
            <a:ext cx="7805619" cy="1144921"/>
          </a:xfrm>
          <a:prstGeom prst="rect">
            <a:avLst/>
          </a:prstGeom>
          <a:noFill/>
          <a:ln w="9525">
            <a:noFill/>
            <a:miter lim="800000"/>
            <a:headEnd/>
            <a:tailEnd/>
          </a:ln>
        </p:spPr>
        <p:txBody>
          <a:bodyPr lIns="0" tIns="0" rIns="0" bIns="0"/>
          <a:lstStyle/>
          <a:p>
            <a:pPr marL="0" marR="0" lvl="0" indent="0" algn="ctr" defTabSz="914400" rtl="0" eaLnBrk="1" fontAlgn="base" latinLnBrk="0" hangingPunct="0">
              <a:lnSpc>
                <a:spcPct val="97000"/>
              </a:lnSpc>
              <a:spcBef>
                <a:spcPct val="0"/>
              </a:spcBef>
              <a:spcAft>
                <a:spcPct val="0"/>
              </a:spcAft>
              <a:buClr>
                <a:srgbClr val="FFFFFF"/>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Lst>
              <a:defRPr/>
            </a:pPr>
            <a:r>
              <a:rPr kumimoji="0" lang="en-GB" sz="1633" b="1" i="0" u="none" strike="noStrike" kern="1200" cap="none" spc="0" normalizeH="0" baseline="0" noProof="0" dirty="0">
                <a:ln>
                  <a:noFill/>
                </a:ln>
                <a:solidFill>
                  <a:srgbClr val="FF0000"/>
                </a:solidFill>
                <a:effectLst/>
                <a:uLnTx/>
                <a:uFillTx/>
                <a:latin typeface="Arial" charset="0"/>
              </a:rPr>
              <a:t>Original Article</a:t>
            </a:r>
            <a:r>
              <a:rPr kumimoji="0" lang="en-GB" sz="2540" b="1" i="0" u="none" strike="noStrike" kern="1200" cap="none" spc="0" normalizeH="0" baseline="0" noProof="0" dirty="0">
                <a:ln>
                  <a:noFill/>
                </a:ln>
                <a:solidFill>
                  <a:srgbClr val="FFFFFF"/>
                </a:solidFill>
                <a:effectLst/>
                <a:uLnTx/>
                <a:uFillTx/>
                <a:latin typeface="Arial" charset="0"/>
              </a:rPr>
              <a:t> </a:t>
            </a:r>
            <a:br>
              <a:rPr kumimoji="0" lang="en-GB" sz="2540" b="1" i="0" u="none" strike="noStrike" kern="1200" cap="none" spc="0" normalizeH="0" baseline="0" noProof="0" dirty="0">
                <a:ln>
                  <a:noFill/>
                </a:ln>
                <a:solidFill>
                  <a:srgbClr val="FFFFFF"/>
                </a:solidFill>
                <a:effectLst/>
                <a:uLnTx/>
                <a:uFillTx/>
                <a:latin typeface="Arial" charset="0"/>
              </a:rPr>
            </a:br>
            <a:r>
              <a:rPr kumimoji="0" lang="en-GB" sz="2540" b="1" i="0" u="none" strike="noStrike" kern="1200" cap="none" spc="0" normalizeH="0" baseline="0" noProof="0" dirty="0">
                <a:ln>
                  <a:noFill/>
                </a:ln>
                <a:solidFill>
                  <a:srgbClr val="FFFFFF"/>
                </a:solidFill>
                <a:effectLst/>
                <a:uLnTx/>
                <a:uFillTx/>
                <a:latin typeface="Arial" charset="0"/>
              </a:rPr>
              <a:t>A Randomized Trial of Early Endovenous Ablation in Venous Ulceration</a:t>
            </a:r>
          </a:p>
        </p:txBody>
      </p:sp>
      <p:sp>
        <p:nvSpPr>
          <p:cNvPr id="3074" name="Text Box 2"/>
          <p:cNvSpPr txBox="1">
            <a:spLocks noChangeArrowheads="1"/>
          </p:cNvSpPr>
          <p:nvPr/>
        </p:nvSpPr>
        <p:spPr bwMode="auto">
          <a:xfrm>
            <a:off x="2194631" y="2049336"/>
            <a:ext cx="7805619" cy="2740607"/>
          </a:xfrm>
          <a:prstGeom prst="rect">
            <a:avLst/>
          </a:prstGeom>
          <a:noFill/>
          <a:ln w="9525">
            <a:noFill/>
            <a:miter lim="800000"/>
            <a:headEnd/>
            <a:tailEnd/>
          </a:ln>
        </p:spPr>
        <p:txBody>
          <a:bodyPr lIns="0" tIns="0" rIns="0" bIns="0"/>
          <a:lstStyle/>
          <a:p>
            <a:pPr marL="0" marR="0" lvl="0" indent="0" algn="ctr" defTabSz="914400" rtl="0" eaLnBrk="1" fontAlgn="base" latinLnBrk="0" hangingPunct="0">
              <a:lnSpc>
                <a:spcPct val="97000"/>
              </a:lnSpc>
              <a:spcBef>
                <a:spcPct val="0"/>
              </a:spcBef>
              <a:spcAft>
                <a:spcPct val="0"/>
              </a:spcAft>
              <a:buClr>
                <a:srgbClr val="FFFFFF"/>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Lst>
              <a:defRPr/>
            </a:pPr>
            <a:r>
              <a:rPr kumimoji="0" lang="en-GB" sz="1633" b="0" i="0" u="none" strike="noStrike" kern="1200" cap="none" spc="0" normalizeH="0" baseline="0" noProof="0" dirty="0" err="1">
                <a:ln>
                  <a:noFill/>
                </a:ln>
                <a:solidFill>
                  <a:srgbClr val="FFFFFF"/>
                </a:solidFill>
                <a:effectLst/>
                <a:uLnTx/>
                <a:uFillTx/>
                <a:latin typeface="Arial" charset="0"/>
              </a:rPr>
              <a:t>Manjit S. Gohel, M.D., Francine Heatley, B.Sc., Xinxue Liu, Ph.D., Andrew Bradbury, M.D., Richard Bulbulia, M.D., Nicky Cullum, Ph.D., David M. Epstein, Ph.D., Isaac Nyamekye, M.D., Keith R. Poskitt, M.D., Sophie Renton, M.S., Jane Warwick, Ph.D., Alun H. Davies, D.Sc., for the EVRA Trial Investigators</a:t>
            </a:r>
            <a:endParaRPr kumimoji="0" lang="en-GB" sz="1633" b="0" i="0" u="none" strike="noStrike" kern="1200" cap="none" spc="0" normalizeH="0" baseline="0" noProof="0" dirty="0">
              <a:ln>
                <a:noFill/>
              </a:ln>
              <a:solidFill>
                <a:srgbClr val="FFFFFF"/>
              </a:solidFill>
              <a:effectLst/>
              <a:uLnTx/>
              <a:uFillTx/>
              <a:latin typeface="Arial" charset="0"/>
            </a:endParaRPr>
          </a:p>
        </p:txBody>
      </p:sp>
      <p:sp>
        <p:nvSpPr>
          <p:cNvPr id="3075" name="Text Box 3"/>
          <p:cNvSpPr txBox="1">
            <a:spLocks noChangeArrowheads="1"/>
          </p:cNvSpPr>
          <p:nvPr/>
        </p:nvSpPr>
        <p:spPr bwMode="auto">
          <a:xfrm>
            <a:off x="2193191" y="5118298"/>
            <a:ext cx="7805619" cy="731162"/>
          </a:xfrm>
          <a:prstGeom prst="rect">
            <a:avLst/>
          </a:prstGeom>
          <a:noFill/>
          <a:ln w="9525">
            <a:noFill/>
            <a:miter lim="800000"/>
            <a:headEnd/>
            <a:tailEnd/>
          </a:ln>
        </p:spPr>
        <p:txBody>
          <a:bodyPr lIns="0" tIns="0" rIns="0" bIns="0">
            <a:spAutoFit/>
          </a:bodyPr>
          <a:lstStyle/>
          <a:p>
            <a:pPr marL="0" marR="0" lvl="0" indent="0" algn="ctr" defTabSz="914400" rtl="0" eaLnBrk="1" fontAlgn="base" latinLnBrk="0" hangingPunct="0">
              <a:lnSpc>
                <a:spcPct val="97000"/>
              </a:lnSpc>
              <a:spcBef>
                <a:spcPct val="0"/>
              </a:spcBef>
              <a:spcAft>
                <a:spcPct val="0"/>
              </a:spcAft>
              <a:buClr>
                <a:srgbClr val="FFFFFF"/>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Lst>
              <a:defRPr/>
            </a:pPr>
            <a:r>
              <a:rPr kumimoji="0" lang="en-GB" sz="1633" b="0" i="0" u="none" strike="noStrike" kern="1200" cap="none" spc="0" normalizeH="0" baseline="0" noProof="0" dirty="0">
                <a:ln>
                  <a:noFill/>
                </a:ln>
                <a:solidFill>
                  <a:srgbClr val="FFFFFF"/>
                </a:solidFill>
                <a:effectLst/>
                <a:uLnTx/>
                <a:uFillTx/>
                <a:latin typeface="Arial" charset="0"/>
              </a:rPr>
              <a:t>N Engl J Med</a:t>
            </a:r>
          </a:p>
          <a:p>
            <a:pPr marL="0" marR="0" lvl="0" indent="0" algn="ctr" defTabSz="914400" rtl="0" eaLnBrk="1" fontAlgn="base" latinLnBrk="0" hangingPunct="0">
              <a:lnSpc>
                <a:spcPct val="97000"/>
              </a:lnSpc>
              <a:spcBef>
                <a:spcPct val="0"/>
              </a:spcBef>
              <a:spcAft>
                <a:spcPct val="0"/>
              </a:spcAft>
              <a:buClr>
                <a:srgbClr val="FFFFFF"/>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Lst>
              <a:defRPr/>
            </a:pPr>
            <a:r>
              <a:rPr kumimoji="0" lang="en-GB" sz="1633" b="0" i="0" u="none" strike="noStrike" kern="1200" cap="none" spc="0" normalizeH="0" baseline="0" noProof="0" dirty="0">
                <a:ln>
                  <a:noFill/>
                </a:ln>
                <a:solidFill>
                  <a:srgbClr val="FFFFFF"/>
                </a:solidFill>
                <a:effectLst/>
                <a:uLnTx/>
                <a:uFillTx/>
                <a:latin typeface="Arial" charset="0"/>
              </a:rPr>
              <a:t>Volume 378(22):2105-2114</a:t>
            </a:r>
          </a:p>
          <a:p>
            <a:pPr marL="0" marR="0" lvl="0" indent="0" algn="ctr" defTabSz="914400" rtl="0" eaLnBrk="1" fontAlgn="base" latinLnBrk="0" hangingPunct="0">
              <a:lnSpc>
                <a:spcPct val="97000"/>
              </a:lnSpc>
              <a:spcBef>
                <a:spcPct val="0"/>
              </a:spcBef>
              <a:spcAft>
                <a:spcPct val="0"/>
              </a:spcAft>
              <a:buClr>
                <a:srgbClr val="FFFFFF"/>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Lst>
              <a:defRPr/>
            </a:pPr>
            <a:r>
              <a:rPr kumimoji="0" lang="en-GB" sz="1633" b="0" i="0" u="none" strike="noStrike" kern="1200" cap="none" spc="0" normalizeH="0" baseline="0" noProof="0" dirty="0">
                <a:ln>
                  <a:noFill/>
                </a:ln>
                <a:solidFill>
                  <a:srgbClr val="FFFFFF"/>
                </a:solidFill>
                <a:effectLst/>
                <a:uLnTx/>
                <a:uFillTx/>
                <a:latin typeface="Arial" charset="0"/>
              </a:rPr>
              <a:t>May 31, 2018</a:t>
            </a:r>
          </a:p>
        </p:txBody>
      </p:sp>
      <p:pic>
        <p:nvPicPr>
          <p:cNvPr id="3076" name="Picture 4"/>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extLst>
      <p:ext uri="{BB962C8B-B14F-4D97-AF65-F5344CB8AC3E}">
        <p14:creationId xmlns:p14="http://schemas.microsoft.com/office/powerpoint/2010/main" val="20310355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730" y="259557"/>
            <a:ext cx="8872870" cy="1112043"/>
          </a:xfrm>
        </p:spPr>
        <p:txBody>
          <a:bodyPr>
            <a:normAutofit fontScale="90000"/>
          </a:bodyPr>
          <a:lstStyle/>
          <a:p>
            <a:r>
              <a:rPr lang="en-US" dirty="0" smtClean="0">
                <a:solidFill>
                  <a:srgbClr val="FFFF00"/>
                </a:solidFill>
              </a:rPr>
              <a:t>ATTRACT – Secondary Analyses</a:t>
            </a:r>
            <a:r>
              <a:rPr lang="en-US" dirty="0">
                <a:solidFill>
                  <a:srgbClr val="FFFF00"/>
                </a:solidFill>
              </a:rPr>
              <a:t/>
            </a:r>
            <a:br>
              <a:rPr lang="en-US" dirty="0">
                <a:solidFill>
                  <a:srgbClr val="FFFF00"/>
                </a:solidFill>
              </a:rPr>
            </a:br>
            <a:r>
              <a:rPr lang="en-US" sz="2400" dirty="0" err="1">
                <a:solidFill>
                  <a:srgbClr val="FFC000"/>
                </a:solidFill>
              </a:rPr>
              <a:t>Comerota</a:t>
            </a:r>
            <a:r>
              <a:rPr lang="en-US" sz="2400" dirty="0">
                <a:solidFill>
                  <a:srgbClr val="FFC000"/>
                </a:solidFill>
              </a:rPr>
              <a:t> et al, Circulation 2019; Kearon et al, JTH 2019; Weinberg et al, </a:t>
            </a:r>
            <a:r>
              <a:rPr lang="en-US" sz="2400" dirty="0" err="1">
                <a:solidFill>
                  <a:srgbClr val="FFC000"/>
                </a:solidFill>
              </a:rPr>
              <a:t>Vasc</a:t>
            </a:r>
            <a:r>
              <a:rPr lang="en-US" sz="2400" dirty="0">
                <a:solidFill>
                  <a:srgbClr val="FFC000"/>
                </a:solidFill>
              </a:rPr>
              <a:t> Med 2019; Magnuson, </a:t>
            </a:r>
            <a:r>
              <a:rPr lang="en-US" sz="2400" dirty="0" err="1">
                <a:solidFill>
                  <a:srgbClr val="FFC000"/>
                </a:solidFill>
              </a:rPr>
              <a:t>Circ</a:t>
            </a:r>
            <a:r>
              <a:rPr lang="en-US" sz="2400" dirty="0">
                <a:solidFill>
                  <a:srgbClr val="FFC000"/>
                </a:solidFill>
              </a:rPr>
              <a:t> CVQO 2019</a:t>
            </a:r>
            <a:endParaRPr lang="en-US" dirty="0">
              <a:solidFill>
                <a:srgbClr val="FFC000"/>
              </a:solidFill>
            </a:endParaRPr>
          </a:p>
        </p:txBody>
      </p:sp>
      <p:sp>
        <p:nvSpPr>
          <p:cNvPr id="5" name="Content Placeholder 4"/>
          <p:cNvSpPr>
            <a:spLocks noGrp="1"/>
          </p:cNvSpPr>
          <p:nvPr>
            <p:ph idx="1"/>
          </p:nvPr>
        </p:nvSpPr>
        <p:spPr>
          <a:xfrm>
            <a:off x="2057400" y="1676400"/>
            <a:ext cx="8229600" cy="4343400"/>
          </a:xfrm>
        </p:spPr>
        <p:txBody>
          <a:bodyPr/>
          <a:lstStyle/>
          <a:p>
            <a:endParaRPr lang="en-US" dirty="0"/>
          </a:p>
        </p:txBody>
      </p:sp>
      <p:graphicFrame>
        <p:nvGraphicFramePr>
          <p:cNvPr id="6" name="Content Placeholder 3"/>
          <p:cNvGraphicFramePr>
            <a:graphicFrameLocks/>
          </p:cNvGraphicFramePr>
          <p:nvPr>
            <p:extLst/>
          </p:nvPr>
        </p:nvGraphicFramePr>
        <p:xfrm>
          <a:off x="1676400" y="1495647"/>
          <a:ext cx="8839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672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686800" cy="990600"/>
          </a:xfrm>
        </p:spPr>
        <p:txBody>
          <a:bodyPr>
            <a:normAutofit/>
          </a:bodyPr>
          <a:lstStyle/>
          <a:p>
            <a:pPr algn="ctr"/>
            <a:r>
              <a:rPr lang="en-US" sz="3200" dirty="0">
                <a:solidFill>
                  <a:srgbClr val="FFFF00"/>
                </a:solidFill>
              </a:rPr>
              <a:t>DUTCH-CAVA: Ultrasound-Assisted CDT</a:t>
            </a:r>
            <a:br>
              <a:rPr lang="en-US" sz="3200" dirty="0">
                <a:solidFill>
                  <a:srgbClr val="FFFF00"/>
                </a:solidFill>
              </a:rPr>
            </a:br>
            <a:r>
              <a:rPr lang="en-US" sz="2700" dirty="0" err="1">
                <a:solidFill>
                  <a:srgbClr val="FF0000"/>
                </a:solidFill>
              </a:rPr>
              <a:t>Notten</a:t>
            </a:r>
            <a:r>
              <a:rPr lang="en-US" sz="2700" dirty="0">
                <a:solidFill>
                  <a:srgbClr val="FF0000"/>
                </a:solidFill>
              </a:rPr>
              <a:t> P et al, Lancet </a:t>
            </a:r>
            <a:r>
              <a:rPr lang="en-US" sz="2700" dirty="0" err="1">
                <a:solidFill>
                  <a:srgbClr val="FF0000"/>
                </a:solidFill>
              </a:rPr>
              <a:t>Haematol</a:t>
            </a:r>
            <a:r>
              <a:rPr lang="en-US" sz="2700" dirty="0">
                <a:solidFill>
                  <a:srgbClr val="FF0000"/>
                </a:solidFill>
              </a:rPr>
              <a:t> 2020</a:t>
            </a:r>
            <a:endParaRPr lang="en-US" sz="2700" dirty="0">
              <a:solidFill>
                <a:srgbClr val="FF0000"/>
              </a:solidFill>
            </a:endParaRPr>
          </a:p>
        </p:txBody>
      </p:sp>
      <p:graphicFrame>
        <p:nvGraphicFramePr>
          <p:cNvPr id="6" name="Content Placeholder 5"/>
          <p:cNvGraphicFramePr>
            <a:graphicFrameLocks noGrp="1"/>
          </p:cNvGraphicFramePr>
          <p:nvPr>
            <p:ph idx="1"/>
            <p:extLst/>
          </p:nvPr>
        </p:nvGraphicFramePr>
        <p:xfrm>
          <a:off x="1981200" y="1524001"/>
          <a:ext cx="8077200" cy="3809999"/>
        </p:xfrm>
        <a:graphic>
          <a:graphicData uri="http://schemas.openxmlformats.org/drawingml/2006/table">
            <a:tbl>
              <a:tblPr firstRow="1" bandRow="1">
                <a:tableStyleId>{5C22544A-7EE6-4342-B048-85BDC9FD1C3A}</a:tableStyleId>
              </a:tblPr>
              <a:tblGrid>
                <a:gridCol w="4570432">
                  <a:extLst>
                    <a:ext uri="{9D8B030D-6E8A-4147-A177-3AD203B41FA5}">
                      <a16:colId xmlns:a16="http://schemas.microsoft.com/office/drawing/2014/main" val="20000"/>
                    </a:ext>
                  </a:extLst>
                </a:gridCol>
                <a:gridCol w="1130144">
                  <a:extLst>
                    <a:ext uri="{9D8B030D-6E8A-4147-A177-3AD203B41FA5}">
                      <a16:colId xmlns:a16="http://schemas.microsoft.com/office/drawing/2014/main" val="20001"/>
                    </a:ext>
                  </a:extLst>
                </a:gridCol>
                <a:gridCol w="1396059">
                  <a:extLst>
                    <a:ext uri="{9D8B030D-6E8A-4147-A177-3AD203B41FA5}">
                      <a16:colId xmlns:a16="http://schemas.microsoft.com/office/drawing/2014/main" val="20002"/>
                    </a:ext>
                  </a:extLst>
                </a:gridCol>
                <a:gridCol w="980565">
                  <a:extLst>
                    <a:ext uri="{9D8B030D-6E8A-4147-A177-3AD203B41FA5}">
                      <a16:colId xmlns:a16="http://schemas.microsoft.com/office/drawing/2014/main" val="20003"/>
                    </a:ext>
                  </a:extLst>
                </a:gridCol>
              </a:tblGrid>
              <a:tr h="780737">
                <a:tc>
                  <a:txBody>
                    <a:bodyPr/>
                    <a:lstStyle/>
                    <a:p>
                      <a:pPr algn="ctr"/>
                      <a:r>
                        <a:rPr lang="en-US" sz="2100" dirty="0" smtClean="0"/>
                        <a:t>Study</a:t>
                      </a:r>
                      <a:endParaRPr lang="en-US" sz="2100" dirty="0"/>
                    </a:p>
                  </a:txBody>
                  <a:tcPr marL="68580" marR="68580" marT="34290" marB="34290"/>
                </a:tc>
                <a:tc>
                  <a:txBody>
                    <a:bodyPr/>
                    <a:lstStyle/>
                    <a:p>
                      <a:pPr algn="ctr"/>
                      <a:r>
                        <a:rPr lang="en-US" sz="2100" dirty="0" smtClean="0"/>
                        <a:t>[CDT]</a:t>
                      </a:r>
                      <a:endParaRPr lang="en-US" sz="2100" dirty="0"/>
                    </a:p>
                  </a:txBody>
                  <a:tcPr marL="68580" marR="68580" marT="34290" marB="34290"/>
                </a:tc>
                <a:tc>
                  <a:txBody>
                    <a:bodyPr/>
                    <a:lstStyle/>
                    <a:p>
                      <a:pPr algn="ctr"/>
                      <a:r>
                        <a:rPr lang="en-US" sz="2100" dirty="0" smtClean="0"/>
                        <a:t>Control</a:t>
                      </a:r>
                      <a:endParaRPr lang="en-US" sz="2100" dirty="0"/>
                    </a:p>
                  </a:txBody>
                  <a:tcPr marL="68580" marR="68580" marT="34290" marB="34290"/>
                </a:tc>
                <a:tc>
                  <a:txBody>
                    <a:bodyPr/>
                    <a:lstStyle/>
                    <a:p>
                      <a:pPr algn="ctr"/>
                      <a:r>
                        <a:rPr lang="en-US" sz="2100" dirty="0" smtClean="0"/>
                        <a:t>P</a:t>
                      </a:r>
                      <a:endParaRPr lang="en-US" sz="2100" dirty="0"/>
                    </a:p>
                  </a:txBody>
                  <a:tcPr marL="68580" marR="68580" marT="34290" marB="34290"/>
                </a:tc>
                <a:extLst>
                  <a:ext uri="{0D108BD9-81ED-4DB2-BD59-A6C34878D82A}">
                    <a16:rowId xmlns:a16="http://schemas.microsoft.com/office/drawing/2014/main" val="10000"/>
                  </a:ext>
                </a:extLst>
              </a:tr>
              <a:tr h="624590">
                <a:tc>
                  <a:txBody>
                    <a:bodyPr/>
                    <a:lstStyle/>
                    <a:p>
                      <a:pPr algn="ctr"/>
                      <a:r>
                        <a:rPr lang="en-US" sz="2100" dirty="0" smtClean="0"/>
                        <a:t>ATTRACT-IFDVT</a:t>
                      </a:r>
                      <a:r>
                        <a:rPr lang="en-US" sz="2100" baseline="0" dirty="0" smtClean="0"/>
                        <a:t> (2-yr PTS)</a:t>
                      </a:r>
                      <a:endParaRPr lang="en-US" sz="2100" dirty="0"/>
                    </a:p>
                  </a:txBody>
                  <a:tcPr marL="68580" marR="68580" marT="34290" marB="34290"/>
                </a:tc>
                <a:tc>
                  <a:txBody>
                    <a:bodyPr/>
                    <a:lstStyle/>
                    <a:p>
                      <a:pPr algn="ctr"/>
                      <a:r>
                        <a:rPr lang="en-US" sz="2100" dirty="0" smtClean="0"/>
                        <a:t>49%</a:t>
                      </a:r>
                      <a:endParaRPr lang="en-US" sz="2100" dirty="0"/>
                    </a:p>
                  </a:txBody>
                  <a:tcPr marL="68580" marR="68580" marT="34290" marB="34290"/>
                </a:tc>
                <a:tc>
                  <a:txBody>
                    <a:bodyPr/>
                    <a:lstStyle/>
                    <a:p>
                      <a:pPr algn="ctr"/>
                      <a:r>
                        <a:rPr lang="en-US" sz="2100" dirty="0" smtClean="0"/>
                        <a:t>51%</a:t>
                      </a:r>
                      <a:endParaRPr lang="en-US" sz="2100" dirty="0"/>
                    </a:p>
                  </a:txBody>
                  <a:tcPr marL="68580" marR="68580" marT="34290" marB="34290"/>
                </a:tc>
                <a:tc>
                  <a:txBody>
                    <a:bodyPr/>
                    <a:lstStyle/>
                    <a:p>
                      <a:pPr algn="ctr"/>
                      <a:r>
                        <a:rPr lang="en-US" sz="2100" dirty="0" smtClean="0"/>
                        <a:t>0.59</a:t>
                      </a:r>
                      <a:endParaRPr lang="en-US" sz="2100" dirty="0"/>
                    </a:p>
                  </a:txBody>
                  <a:tcPr marL="68580" marR="68580" marT="34290" marB="34290"/>
                </a:tc>
                <a:extLst>
                  <a:ext uri="{0D108BD9-81ED-4DB2-BD59-A6C34878D82A}">
                    <a16:rowId xmlns:a16="http://schemas.microsoft.com/office/drawing/2014/main" val="10001"/>
                  </a:ext>
                </a:extLst>
              </a:tr>
              <a:tr h="624590">
                <a:tc>
                  <a:txBody>
                    <a:bodyPr/>
                    <a:lstStyle/>
                    <a:p>
                      <a:pPr algn="ctr"/>
                      <a:r>
                        <a:rPr lang="en-US" sz="2100" dirty="0" smtClean="0"/>
                        <a:t>DUTCH-CAVA (1-yr PTS)</a:t>
                      </a:r>
                      <a:endParaRPr lang="en-US" sz="2100" dirty="0"/>
                    </a:p>
                  </a:txBody>
                  <a:tcPr marL="68580" marR="68580" marT="34290" marB="34290"/>
                </a:tc>
                <a:tc>
                  <a:txBody>
                    <a:bodyPr/>
                    <a:lstStyle/>
                    <a:p>
                      <a:pPr algn="ctr"/>
                      <a:r>
                        <a:rPr lang="en-US" sz="2100" dirty="0" smtClean="0"/>
                        <a:t>42%</a:t>
                      </a:r>
                      <a:endParaRPr lang="en-US" sz="2100" dirty="0"/>
                    </a:p>
                  </a:txBody>
                  <a:tcPr marL="68580" marR="68580" marT="34290" marB="34290"/>
                </a:tc>
                <a:tc>
                  <a:txBody>
                    <a:bodyPr/>
                    <a:lstStyle/>
                    <a:p>
                      <a:pPr algn="ctr"/>
                      <a:r>
                        <a:rPr lang="en-US" sz="2100" dirty="0" smtClean="0"/>
                        <a:t>44%</a:t>
                      </a:r>
                      <a:endParaRPr lang="en-US" sz="2100" dirty="0"/>
                    </a:p>
                  </a:txBody>
                  <a:tcPr marL="68580" marR="68580" marT="34290" marB="34290"/>
                </a:tc>
                <a:tc>
                  <a:txBody>
                    <a:bodyPr/>
                    <a:lstStyle/>
                    <a:p>
                      <a:pPr algn="ctr"/>
                      <a:r>
                        <a:rPr lang="en-US" sz="2100" dirty="0" smtClean="0"/>
                        <a:t>0.45</a:t>
                      </a:r>
                      <a:endParaRPr lang="en-US" sz="2100" dirty="0"/>
                    </a:p>
                  </a:txBody>
                  <a:tcPr marL="68580" marR="68580" marT="34290" marB="34290"/>
                </a:tc>
                <a:extLst>
                  <a:ext uri="{0D108BD9-81ED-4DB2-BD59-A6C34878D82A}">
                    <a16:rowId xmlns:a16="http://schemas.microsoft.com/office/drawing/2014/main" val="10002"/>
                  </a:ext>
                </a:extLst>
              </a:tr>
              <a:tr h="530902">
                <a:tc>
                  <a:txBody>
                    <a:bodyPr/>
                    <a:lstStyle/>
                    <a:p>
                      <a:pPr algn="ctr"/>
                      <a:endParaRPr lang="en-US" sz="2100" dirty="0"/>
                    </a:p>
                  </a:txBody>
                  <a:tcPr marL="68580" marR="68580" marT="34290" marB="34290">
                    <a:solidFill>
                      <a:srgbClr val="FFC000"/>
                    </a:solidFill>
                  </a:tcPr>
                </a:tc>
                <a:tc>
                  <a:txBody>
                    <a:bodyPr/>
                    <a:lstStyle/>
                    <a:p>
                      <a:pPr algn="ctr"/>
                      <a:endParaRPr lang="en-US" sz="2100" dirty="0"/>
                    </a:p>
                  </a:txBody>
                  <a:tcPr marL="68580" marR="68580" marT="34290" marB="34290">
                    <a:solidFill>
                      <a:srgbClr val="FFC000"/>
                    </a:solidFill>
                  </a:tcPr>
                </a:tc>
                <a:tc>
                  <a:txBody>
                    <a:bodyPr/>
                    <a:lstStyle/>
                    <a:p>
                      <a:pPr algn="ctr"/>
                      <a:endParaRPr lang="en-US" sz="2100" dirty="0"/>
                    </a:p>
                  </a:txBody>
                  <a:tcPr marL="68580" marR="68580" marT="34290" marB="34290">
                    <a:solidFill>
                      <a:srgbClr val="FFC000"/>
                    </a:solidFill>
                  </a:tcPr>
                </a:tc>
                <a:tc>
                  <a:txBody>
                    <a:bodyPr/>
                    <a:lstStyle/>
                    <a:p>
                      <a:pPr algn="ctr"/>
                      <a:endParaRPr lang="en-US" sz="2100" dirty="0"/>
                    </a:p>
                  </a:txBody>
                  <a:tcPr marL="68580" marR="68580" marT="34290" marB="34290">
                    <a:solidFill>
                      <a:srgbClr val="FFC000"/>
                    </a:solidFill>
                  </a:tcPr>
                </a:tc>
                <a:extLst>
                  <a:ext uri="{0D108BD9-81ED-4DB2-BD59-A6C34878D82A}">
                    <a16:rowId xmlns:a16="http://schemas.microsoft.com/office/drawing/2014/main" val="10003"/>
                  </a:ext>
                </a:extLst>
              </a:tr>
              <a:tr h="624590">
                <a:tc>
                  <a:txBody>
                    <a:bodyPr/>
                    <a:lstStyle/>
                    <a:p>
                      <a:pPr marL="0" marR="0" lvl="0" indent="0" algn="ctr" defTabSz="914328" rtl="0" eaLnBrk="1" fontAlgn="auto" latinLnBrk="0" hangingPunct="1">
                        <a:lnSpc>
                          <a:spcPct val="100000"/>
                        </a:lnSpc>
                        <a:spcBef>
                          <a:spcPts val="0"/>
                        </a:spcBef>
                        <a:spcAft>
                          <a:spcPts val="0"/>
                        </a:spcAft>
                        <a:buClrTx/>
                        <a:buSzTx/>
                        <a:buFontTx/>
                        <a:buNone/>
                        <a:tabLst/>
                        <a:defRPr/>
                      </a:pPr>
                      <a:r>
                        <a:rPr lang="en-US" sz="2100" dirty="0" smtClean="0"/>
                        <a:t>ATTRACT-IFDVT</a:t>
                      </a:r>
                      <a:r>
                        <a:rPr lang="en-US" sz="2100" baseline="0" dirty="0" smtClean="0"/>
                        <a:t> (2-yr MS-PTS)</a:t>
                      </a:r>
                      <a:endParaRPr lang="en-US" sz="2100" dirty="0" smtClean="0"/>
                    </a:p>
                  </a:txBody>
                  <a:tcPr marL="68580" marR="68580" marT="34290" marB="34290">
                    <a:solidFill>
                      <a:schemeClr val="accent6">
                        <a:lumMod val="20000"/>
                        <a:lumOff val="80000"/>
                      </a:schemeClr>
                    </a:solidFill>
                  </a:tcPr>
                </a:tc>
                <a:tc>
                  <a:txBody>
                    <a:bodyPr/>
                    <a:lstStyle/>
                    <a:p>
                      <a:pPr algn="ctr"/>
                      <a:r>
                        <a:rPr lang="en-US" sz="2100" dirty="0" smtClean="0"/>
                        <a:t>18%</a:t>
                      </a:r>
                      <a:endParaRPr lang="en-US" sz="2100" dirty="0"/>
                    </a:p>
                  </a:txBody>
                  <a:tcPr marL="68580" marR="68580" marT="34290" marB="34290">
                    <a:solidFill>
                      <a:schemeClr val="accent6">
                        <a:lumMod val="20000"/>
                        <a:lumOff val="80000"/>
                      </a:schemeClr>
                    </a:solidFill>
                  </a:tcPr>
                </a:tc>
                <a:tc>
                  <a:txBody>
                    <a:bodyPr/>
                    <a:lstStyle/>
                    <a:p>
                      <a:pPr algn="ctr"/>
                      <a:r>
                        <a:rPr lang="en-US" sz="2100" dirty="0" smtClean="0"/>
                        <a:t>28%</a:t>
                      </a:r>
                      <a:endParaRPr lang="en-US" sz="2100" dirty="0"/>
                    </a:p>
                  </a:txBody>
                  <a:tcPr marL="68580" marR="68580" marT="34290" marB="34290">
                    <a:solidFill>
                      <a:schemeClr val="accent6">
                        <a:lumMod val="20000"/>
                        <a:lumOff val="80000"/>
                      </a:schemeClr>
                    </a:solidFill>
                  </a:tcPr>
                </a:tc>
                <a:tc>
                  <a:txBody>
                    <a:bodyPr/>
                    <a:lstStyle/>
                    <a:p>
                      <a:pPr algn="ctr"/>
                      <a:r>
                        <a:rPr lang="en-US" sz="2100" dirty="0" smtClean="0"/>
                        <a:t>0.021</a:t>
                      </a:r>
                      <a:endParaRPr lang="en-US" sz="2100" dirty="0"/>
                    </a:p>
                  </a:txBody>
                  <a:tcPr marL="68580" marR="68580" marT="34290" marB="34290">
                    <a:solidFill>
                      <a:schemeClr val="accent6">
                        <a:lumMod val="20000"/>
                        <a:lumOff val="80000"/>
                      </a:schemeClr>
                    </a:solidFill>
                  </a:tcPr>
                </a:tc>
                <a:extLst>
                  <a:ext uri="{0D108BD9-81ED-4DB2-BD59-A6C34878D82A}">
                    <a16:rowId xmlns:a16="http://schemas.microsoft.com/office/drawing/2014/main" val="10004"/>
                  </a:ext>
                </a:extLst>
              </a:tr>
              <a:tr h="624590">
                <a:tc>
                  <a:txBody>
                    <a:bodyPr/>
                    <a:lstStyle/>
                    <a:p>
                      <a:pPr algn="ctr"/>
                      <a:r>
                        <a:rPr lang="en-US" sz="2100" baseline="0" dirty="0" smtClean="0"/>
                        <a:t>DUTCH-CAVA (1-yr MS-PTS)</a:t>
                      </a:r>
                      <a:endParaRPr lang="en-US" sz="2100" dirty="0"/>
                    </a:p>
                  </a:txBody>
                  <a:tcPr marL="68580" marR="68580" marT="34290" marB="34290">
                    <a:solidFill>
                      <a:schemeClr val="accent6">
                        <a:lumMod val="20000"/>
                        <a:lumOff val="80000"/>
                      </a:schemeClr>
                    </a:solidFill>
                  </a:tcPr>
                </a:tc>
                <a:tc>
                  <a:txBody>
                    <a:bodyPr/>
                    <a:lstStyle/>
                    <a:p>
                      <a:pPr algn="ctr"/>
                      <a:r>
                        <a:rPr lang="en-US" sz="2100" dirty="0" smtClean="0"/>
                        <a:t>16%</a:t>
                      </a:r>
                      <a:endParaRPr lang="en-US" sz="2100" dirty="0"/>
                    </a:p>
                  </a:txBody>
                  <a:tcPr marL="68580" marR="68580" marT="34290" marB="34290">
                    <a:solidFill>
                      <a:schemeClr val="accent6">
                        <a:lumMod val="20000"/>
                        <a:lumOff val="80000"/>
                      </a:schemeClr>
                    </a:solidFill>
                  </a:tcPr>
                </a:tc>
                <a:tc>
                  <a:txBody>
                    <a:bodyPr/>
                    <a:lstStyle/>
                    <a:p>
                      <a:pPr algn="ctr"/>
                      <a:r>
                        <a:rPr lang="en-US" sz="2100" dirty="0" smtClean="0"/>
                        <a:t>25%</a:t>
                      </a:r>
                      <a:endParaRPr lang="en-US" sz="2100" dirty="0"/>
                    </a:p>
                  </a:txBody>
                  <a:tcPr marL="68580" marR="68580" marT="34290" marB="34290">
                    <a:solidFill>
                      <a:schemeClr val="accent6">
                        <a:lumMod val="20000"/>
                        <a:lumOff val="80000"/>
                      </a:schemeClr>
                    </a:solidFill>
                  </a:tcPr>
                </a:tc>
                <a:tc>
                  <a:txBody>
                    <a:bodyPr/>
                    <a:lstStyle/>
                    <a:p>
                      <a:pPr algn="ctr"/>
                      <a:r>
                        <a:rPr lang="en-US" sz="2100" dirty="0" smtClean="0"/>
                        <a:t>ND</a:t>
                      </a:r>
                      <a:endParaRPr lang="en-US" sz="2100" dirty="0"/>
                    </a:p>
                  </a:txBody>
                  <a:tcPr marL="68580" marR="68580" marT="34290" marB="34290">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1828800" y="5486400"/>
            <a:ext cx="8382000" cy="1077218"/>
          </a:xfrm>
          <a:prstGeom prst="rect">
            <a:avLst/>
          </a:prstGeom>
          <a:noFill/>
        </p:spPr>
        <p:txBody>
          <a:bodyPr wrap="square" rtlCol="0">
            <a:spAutoFit/>
          </a:bodyPr>
          <a:lstStyle/>
          <a:p>
            <a:pPr algn="ctr"/>
            <a:r>
              <a:rPr lang="en-US" sz="3200" dirty="0">
                <a:solidFill>
                  <a:srgbClr val="FFFF00"/>
                </a:solidFill>
                <a:latin typeface="Book Antiqua"/>
              </a:rPr>
              <a:t>Findings nearly identical to ATTRACT Trial</a:t>
            </a:r>
            <a:endParaRPr lang="en-US" sz="3200" dirty="0">
              <a:solidFill>
                <a:srgbClr val="FFFF00"/>
              </a:solidFill>
              <a:latin typeface="Book Antiqua"/>
            </a:endParaRPr>
          </a:p>
          <a:p>
            <a:pPr algn="ctr"/>
            <a:r>
              <a:rPr lang="en-US" sz="3200" dirty="0">
                <a:solidFill>
                  <a:srgbClr val="FFFF00"/>
                </a:solidFill>
                <a:latin typeface="Book Antiqua"/>
              </a:rPr>
              <a:t>Exception: US-CDT =&gt; no QOL benefit (1-yr)</a:t>
            </a:r>
            <a:endParaRPr lang="en-US" sz="3200" dirty="0">
              <a:solidFill>
                <a:srgbClr val="FFFF00"/>
              </a:solidFill>
              <a:latin typeface="Book Antiqua"/>
            </a:endParaRPr>
          </a:p>
        </p:txBody>
      </p:sp>
    </p:spTree>
    <p:extLst>
      <p:ext uri="{BB962C8B-B14F-4D97-AF65-F5344CB8AC3E}">
        <p14:creationId xmlns:p14="http://schemas.microsoft.com/office/powerpoint/2010/main" val="3238885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about angioplasty/stent remain:</a:t>
            </a:r>
            <a:endParaRPr lang="en-US" b="1" dirty="0"/>
          </a:p>
        </p:txBody>
      </p:sp>
      <p:sp>
        <p:nvSpPr>
          <p:cNvPr id="3" name="Content Placeholder 2"/>
          <p:cNvSpPr>
            <a:spLocks noGrp="1"/>
          </p:cNvSpPr>
          <p:nvPr>
            <p:ph idx="1"/>
          </p:nvPr>
        </p:nvSpPr>
        <p:spPr/>
        <p:txBody>
          <a:bodyPr/>
          <a:lstStyle/>
          <a:p>
            <a:r>
              <a:rPr lang="en-US" dirty="0" smtClean="0"/>
              <a:t>Stent longevity and patency: 1 year 60-80%</a:t>
            </a:r>
          </a:p>
          <a:p>
            <a:r>
              <a:rPr lang="en-US" dirty="0" smtClean="0"/>
              <a:t>Immediate post procedure and short term AC therapy</a:t>
            </a:r>
          </a:p>
          <a:p>
            <a:r>
              <a:rPr lang="en-US" dirty="0" smtClean="0"/>
              <a:t>Long term AC/antiplatelet therapy</a:t>
            </a:r>
          </a:p>
          <a:p>
            <a:r>
              <a:rPr lang="en-US" dirty="0" smtClean="0"/>
              <a:t>Pregnancy</a:t>
            </a:r>
          </a:p>
          <a:p>
            <a:r>
              <a:rPr lang="en-US" dirty="0" smtClean="0"/>
              <a:t>Unknown durability of clinical benefit</a:t>
            </a:r>
          </a:p>
          <a:p>
            <a:endParaRPr lang="en-US" dirty="0"/>
          </a:p>
        </p:txBody>
      </p:sp>
    </p:spTree>
    <p:extLst>
      <p:ext uri="{BB962C8B-B14F-4D97-AF65-F5344CB8AC3E}">
        <p14:creationId xmlns:p14="http://schemas.microsoft.com/office/powerpoint/2010/main" val="2778330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therapy improves:</a:t>
            </a:r>
            <a:endParaRPr lang="en-US" b="1" dirty="0"/>
          </a:p>
        </p:txBody>
      </p:sp>
      <p:sp>
        <p:nvSpPr>
          <p:cNvPr id="3" name="Content Placeholder 2"/>
          <p:cNvSpPr>
            <a:spLocks noGrp="1"/>
          </p:cNvSpPr>
          <p:nvPr>
            <p:ph idx="1"/>
          </p:nvPr>
        </p:nvSpPr>
        <p:spPr/>
        <p:txBody>
          <a:bodyPr/>
          <a:lstStyle/>
          <a:p>
            <a:r>
              <a:rPr lang="en-US" dirty="0" smtClean="0"/>
              <a:t>Pain</a:t>
            </a:r>
          </a:p>
          <a:p>
            <a:r>
              <a:rPr lang="en-US" dirty="0" smtClean="0"/>
              <a:t>Swelling</a:t>
            </a:r>
          </a:p>
          <a:p>
            <a:r>
              <a:rPr lang="en-US" dirty="0" smtClean="0"/>
              <a:t>Inflammation and tissue changes</a:t>
            </a:r>
          </a:p>
          <a:p>
            <a:r>
              <a:rPr lang="en-US" dirty="0" smtClean="0"/>
              <a:t>Venous ulcer healing</a:t>
            </a:r>
          </a:p>
          <a:p>
            <a:r>
              <a:rPr lang="en-US" dirty="0" smtClean="0"/>
              <a:t>QOL</a:t>
            </a:r>
            <a:br>
              <a:rPr lang="en-US" dirty="0" smtClean="0"/>
            </a:br>
            <a:endParaRPr lang="en-US" dirty="0" smtClean="0"/>
          </a:p>
          <a:p>
            <a:endParaRPr lang="en-US" dirty="0"/>
          </a:p>
          <a:p>
            <a:pPr marL="0" indent="0">
              <a:buNone/>
            </a:pPr>
            <a:r>
              <a:rPr lang="en-US" sz="4400" b="1" dirty="0" smtClean="0"/>
              <a:t>With NO RISK!</a:t>
            </a:r>
            <a:endParaRPr lang="en-US" sz="4400" b="1" dirty="0"/>
          </a:p>
        </p:txBody>
      </p:sp>
    </p:spTree>
    <p:extLst>
      <p:ext uri="{BB962C8B-B14F-4D97-AF65-F5344CB8AC3E}">
        <p14:creationId xmlns:p14="http://schemas.microsoft.com/office/powerpoint/2010/main" val="114363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717177" y="1712036"/>
            <a:ext cx="9144000" cy="4953000"/>
          </a:xfrm>
        </p:spPr>
        <p:txBody>
          <a:bodyPr>
            <a:normAutofit/>
          </a:bodyPr>
          <a:lstStyle/>
          <a:p>
            <a:pPr lvl="2" eaLnBrk="1" hangingPunct="1">
              <a:buClr>
                <a:schemeClr val="accent3"/>
              </a:buClr>
              <a:buFont typeface="Wingdings" pitchFamily="-59" charset="2"/>
              <a:buChar char="§"/>
              <a:defRPr/>
            </a:pPr>
            <a:r>
              <a:rPr lang="en-US" sz="2800" dirty="0" err="1">
                <a:solidFill>
                  <a:srgbClr val="FF0000"/>
                </a:solidFill>
              </a:rPr>
              <a:t>Iliofemoral</a:t>
            </a:r>
            <a:r>
              <a:rPr lang="en-US" sz="2800" dirty="0">
                <a:solidFill>
                  <a:srgbClr val="FF0000"/>
                </a:solidFill>
              </a:rPr>
              <a:t> DVT</a:t>
            </a:r>
            <a:r>
              <a:rPr lang="en-US" sz="2800" dirty="0"/>
              <a:t> has more serious long-term consequences than infra-inguinal DVT</a:t>
            </a:r>
          </a:p>
          <a:p>
            <a:pPr lvl="2" eaLnBrk="1" hangingPunct="1">
              <a:buClr>
                <a:schemeClr val="accent3"/>
              </a:buClr>
              <a:buFont typeface="Wingdings" pitchFamily="-59" charset="2"/>
              <a:buChar char="§"/>
              <a:defRPr/>
            </a:pPr>
            <a:r>
              <a:rPr lang="en-US" sz="2800" dirty="0"/>
              <a:t>After 5 years:</a:t>
            </a:r>
          </a:p>
          <a:p>
            <a:pPr lvl="2" eaLnBrk="1" hangingPunct="1">
              <a:buClr>
                <a:schemeClr val="accent3"/>
              </a:buClr>
              <a:buFont typeface="Wingdings" pitchFamily="-59" charset="2"/>
              <a:buNone/>
              <a:defRPr/>
            </a:pPr>
            <a:r>
              <a:rPr lang="en-US" sz="2800" dirty="0"/>
              <a:t>	- 95% develop chronic venous insufficiency</a:t>
            </a:r>
          </a:p>
          <a:p>
            <a:pPr lvl="2" eaLnBrk="1" hangingPunct="1">
              <a:buClr>
                <a:schemeClr val="accent3"/>
              </a:buClr>
              <a:buFont typeface="Wingdings" pitchFamily="-59" charset="2"/>
              <a:buNone/>
              <a:defRPr/>
            </a:pPr>
            <a:r>
              <a:rPr lang="en-US" sz="2800" dirty="0"/>
              <a:t>	- nearly ½ have venous </a:t>
            </a:r>
            <a:r>
              <a:rPr lang="en-US" sz="2800" dirty="0" err="1"/>
              <a:t>claudication</a:t>
            </a:r>
            <a:endParaRPr lang="en-US" sz="2800" dirty="0"/>
          </a:p>
          <a:p>
            <a:pPr lvl="2" eaLnBrk="1" hangingPunct="1">
              <a:buClr>
                <a:schemeClr val="accent3"/>
              </a:buClr>
              <a:buFont typeface="Wingdings" pitchFamily="-59" charset="2"/>
              <a:buNone/>
              <a:defRPr/>
            </a:pPr>
            <a:r>
              <a:rPr lang="en-US" sz="2800" dirty="0"/>
              <a:t>	- 15% develop venous ulcers</a:t>
            </a:r>
          </a:p>
          <a:p>
            <a:pPr lvl="2" eaLnBrk="1" hangingPunct="1">
              <a:buClr>
                <a:schemeClr val="accent3"/>
              </a:buClr>
              <a:buFont typeface="Wingdings" pitchFamily="-59" charset="2"/>
              <a:buNone/>
              <a:defRPr/>
            </a:pPr>
            <a:r>
              <a:rPr lang="en-US" sz="2800" dirty="0"/>
              <a:t>	- substantially reduced Quality of </a:t>
            </a:r>
            <a:r>
              <a:rPr lang="en-US" sz="2800" dirty="0" smtClean="0"/>
              <a:t>Life</a:t>
            </a:r>
          </a:p>
          <a:p>
            <a:pPr lvl="2">
              <a:buClr>
                <a:schemeClr val="accent3"/>
              </a:buClr>
              <a:defRPr/>
            </a:pPr>
            <a:r>
              <a:rPr lang="en-US" sz="2800" dirty="0" smtClean="0"/>
              <a:t>CVD </a:t>
            </a:r>
            <a:r>
              <a:rPr lang="en-US" sz="2800" dirty="0"/>
              <a:t>a</a:t>
            </a:r>
            <a:r>
              <a:rPr lang="en-US" sz="2800" dirty="0" smtClean="0"/>
              <a:t>ccounts </a:t>
            </a:r>
            <a:r>
              <a:rPr lang="en-US" sz="2800" dirty="0"/>
              <a:t>for 1-3% of total healthcare </a:t>
            </a:r>
            <a:r>
              <a:rPr lang="en-US" sz="2800" dirty="0" smtClean="0"/>
              <a:t>budget</a:t>
            </a:r>
          </a:p>
          <a:p>
            <a:pPr lvl="2">
              <a:buClr>
                <a:schemeClr val="accent3"/>
              </a:buClr>
              <a:defRPr/>
            </a:pPr>
            <a:r>
              <a:rPr lang="en-US" sz="2800" dirty="0" smtClean="0"/>
              <a:t>Venous </a:t>
            </a:r>
            <a:r>
              <a:rPr lang="en-US" sz="2800" dirty="0"/>
              <a:t>Ulcers Result in</a:t>
            </a:r>
            <a:r>
              <a:rPr lang="en-US" sz="2800" dirty="0" smtClean="0"/>
              <a:t>: </a:t>
            </a:r>
            <a:r>
              <a:rPr lang="en-US" sz="2800" dirty="0"/>
              <a:t>~2 million lost work days/year in the </a:t>
            </a:r>
            <a:r>
              <a:rPr lang="en-US" sz="2800" dirty="0" smtClean="0"/>
              <a:t>U.S. and treatment </a:t>
            </a:r>
            <a:r>
              <a:rPr lang="en-US" sz="2800" dirty="0"/>
              <a:t>costs of $3 billion/year</a:t>
            </a:r>
          </a:p>
          <a:p>
            <a:pPr lvl="2" eaLnBrk="1" hangingPunct="1">
              <a:buClr>
                <a:schemeClr val="accent3"/>
              </a:buClr>
              <a:buFont typeface="Wingdings" pitchFamily="-59" charset="2"/>
              <a:buNone/>
              <a:defRPr/>
            </a:pPr>
            <a:endParaRPr lang="en-US" sz="2800" dirty="0"/>
          </a:p>
        </p:txBody>
      </p:sp>
      <p:sp>
        <p:nvSpPr>
          <p:cNvPr id="15363" name="Text Box 3"/>
          <p:cNvSpPr txBox="1">
            <a:spLocks noChangeArrowheads="1"/>
          </p:cNvSpPr>
          <p:nvPr/>
        </p:nvSpPr>
        <p:spPr bwMode="auto">
          <a:xfrm>
            <a:off x="1524000" y="838201"/>
            <a:ext cx="9144000" cy="650875"/>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Verdana" pitchFamily="34" charset="0"/>
                <a:ea typeface="Verdana" pitchFamily="34" charset="0"/>
                <a:cs typeface="Verdana" pitchFamily="34" charset="0"/>
              </a:rPr>
              <a:t>Iliofemoral</a:t>
            </a:r>
            <a:r>
              <a:rPr kumimoji="0" lang="en-US" sz="36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DVT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611" y="1489076"/>
            <a:ext cx="4257582" cy="464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10194924" y="6203371"/>
            <a:ext cx="1448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Cogo</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Arch </a:t>
            </a:r>
            <a:r>
              <a:rPr kumimoji="0" lang="en-US" alt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1993;153:2777</a:t>
            </a:r>
          </a:p>
        </p:txBody>
      </p:sp>
      <p:pic>
        <p:nvPicPr>
          <p:cNvPr id="2" name="Picture 1"/>
          <p:cNvPicPr>
            <a:picLocks noChangeAspect="1"/>
          </p:cNvPicPr>
          <p:nvPr/>
        </p:nvPicPr>
        <p:blipFill>
          <a:blip r:embed="rId4"/>
          <a:stretch>
            <a:fillRect/>
          </a:stretch>
        </p:blipFill>
        <p:spPr>
          <a:xfrm>
            <a:off x="5240577" y="6067545"/>
            <a:ext cx="7453843" cy="829861"/>
          </a:xfrm>
          <a:prstGeom prst="rect">
            <a:avLst/>
          </a:prstGeom>
        </p:spPr>
      </p:pic>
      <p:cxnSp>
        <p:nvCxnSpPr>
          <p:cNvPr id="6" name="Straight Arrow Connector 5"/>
          <p:cNvCxnSpPr/>
          <p:nvPr/>
        </p:nvCxnSpPr>
        <p:spPr>
          <a:xfrm flipV="1">
            <a:off x="11209867" y="5190067"/>
            <a:ext cx="8466" cy="7958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560254"/>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06" y="0"/>
            <a:ext cx="4064000" cy="30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565" y="0"/>
            <a:ext cx="4064000" cy="304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62665" y="3552080"/>
            <a:ext cx="3470835" cy="26031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044951" y="3566647"/>
            <a:ext cx="3587376" cy="2690532"/>
          </a:xfrm>
          <a:prstGeom prst="rect">
            <a:avLst/>
          </a:prstGeom>
        </p:spPr>
      </p:pic>
      <p:sp>
        <p:nvSpPr>
          <p:cNvPr id="6" name="TextBox 5"/>
          <p:cNvSpPr txBox="1"/>
          <p:nvPr/>
        </p:nvSpPr>
        <p:spPr>
          <a:xfrm>
            <a:off x="4077477" y="3415004"/>
            <a:ext cx="3511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5% look like this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99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9755" y="656059"/>
            <a:ext cx="3587523" cy="4767312"/>
          </a:xfrm>
          <a:prstGeom prst="rect">
            <a:avLst/>
          </a:prstGeom>
        </p:spPr>
      </p:pic>
      <p:pic>
        <p:nvPicPr>
          <p:cNvPr id="3" name="Picture 2"/>
          <p:cNvPicPr>
            <a:picLocks noChangeAspect="1"/>
          </p:cNvPicPr>
          <p:nvPr/>
        </p:nvPicPr>
        <p:blipFill>
          <a:blip r:embed="rId3"/>
          <a:stretch>
            <a:fillRect/>
          </a:stretch>
        </p:blipFill>
        <p:spPr>
          <a:xfrm>
            <a:off x="4957860" y="771737"/>
            <a:ext cx="3393038" cy="45359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25453" y="1515715"/>
            <a:ext cx="4064000" cy="3048000"/>
          </a:xfrm>
          <a:prstGeom prst="rect">
            <a:avLst/>
          </a:prstGeom>
        </p:spPr>
      </p:pic>
      <p:sp>
        <p:nvSpPr>
          <p:cNvPr id="5" name="TextBox 4"/>
          <p:cNvSpPr txBox="1"/>
          <p:nvPr/>
        </p:nvSpPr>
        <p:spPr>
          <a:xfrm>
            <a:off x="4427278" y="5645021"/>
            <a:ext cx="393838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95% look like this!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2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Physiological mechanisms of PTS</a:t>
            </a:r>
            <a:endParaRPr lang="en-US" b="1" dirty="0"/>
          </a:p>
        </p:txBody>
      </p:sp>
      <p:sp>
        <p:nvSpPr>
          <p:cNvPr id="3" name="Content Placeholder 2"/>
          <p:cNvSpPr>
            <a:spLocks noGrp="1"/>
          </p:cNvSpPr>
          <p:nvPr>
            <p:ph idx="1"/>
          </p:nvPr>
        </p:nvSpPr>
        <p:spPr/>
        <p:txBody>
          <a:bodyPr/>
          <a:lstStyle/>
          <a:p>
            <a:r>
              <a:rPr lang="en-US" dirty="0" smtClean="0"/>
              <a:t>Increased recurrent DVT</a:t>
            </a:r>
          </a:p>
          <a:p>
            <a:r>
              <a:rPr lang="en-US" dirty="0" smtClean="0"/>
              <a:t>Higher venous and compartmental pressure</a:t>
            </a:r>
          </a:p>
          <a:p>
            <a:r>
              <a:rPr lang="en-US" dirty="0" smtClean="0"/>
              <a:t>Venous valve dysfunction</a:t>
            </a:r>
          </a:p>
          <a:p>
            <a:r>
              <a:rPr lang="en-US" dirty="0" smtClean="0"/>
              <a:t>Saphenous vein reflux</a:t>
            </a:r>
          </a:p>
          <a:p>
            <a:r>
              <a:rPr lang="en-US" dirty="0" smtClean="0"/>
              <a:t>Ambulatory venous hypertension: edema, calf pump dysfunction, tissue hypoxia, subcutaneous fibrosis and ulceration.</a:t>
            </a:r>
            <a:endParaRPr lang="en-US" dirty="0"/>
          </a:p>
        </p:txBody>
      </p:sp>
    </p:spTree>
    <p:extLst>
      <p:ext uri="{BB962C8B-B14F-4D97-AF65-F5344CB8AC3E}">
        <p14:creationId xmlns:p14="http://schemas.microsoft.com/office/powerpoint/2010/main" val="81890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7134" y="169620"/>
            <a:ext cx="7218783" cy="2014495"/>
          </a:xfrm>
          <a:prstGeom prst="rect">
            <a:avLst/>
          </a:prstGeom>
        </p:spPr>
      </p:pic>
      <p:pic>
        <p:nvPicPr>
          <p:cNvPr id="4" name="Picture 3"/>
          <p:cNvPicPr>
            <a:picLocks noChangeAspect="1"/>
          </p:cNvPicPr>
          <p:nvPr/>
        </p:nvPicPr>
        <p:blipFill>
          <a:blip r:embed="rId3"/>
          <a:stretch>
            <a:fillRect/>
          </a:stretch>
        </p:blipFill>
        <p:spPr>
          <a:xfrm>
            <a:off x="9358604" y="6205117"/>
            <a:ext cx="2666418" cy="439569"/>
          </a:xfrm>
          <a:prstGeom prst="rect">
            <a:avLst/>
          </a:prstGeom>
        </p:spPr>
      </p:pic>
      <p:pic>
        <p:nvPicPr>
          <p:cNvPr id="5" name="Picture 4"/>
          <p:cNvPicPr>
            <a:picLocks noChangeAspect="1"/>
          </p:cNvPicPr>
          <p:nvPr/>
        </p:nvPicPr>
        <p:blipFill>
          <a:blip r:embed="rId4"/>
          <a:stretch>
            <a:fillRect/>
          </a:stretch>
        </p:blipFill>
        <p:spPr>
          <a:xfrm>
            <a:off x="681136" y="2184115"/>
            <a:ext cx="6742324" cy="4383405"/>
          </a:xfrm>
          <a:prstGeom prst="rect">
            <a:avLst/>
          </a:prstGeom>
        </p:spPr>
      </p:pic>
      <p:sp>
        <p:nvSpPr>
          <p:cNvPr id="6" name="TextBox 5"/>
          <p:cNvSpPr txBox="1"/>
          <p:nvPr/>
        </p:nvSpPr>
        <p:spPr>
          <a:xfrm>
            <a:off x="6576525" y="3225119"/>
            <a:ext cx="4777718" cy="92333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VFI is a good predictor of venous reflux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VFI is the best determinant of clinical severity</a:t>
            </a:r>
            <a:b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of venous disease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65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486" y="191278"/>
            <a:ext cx="4771053" cy="3578290"/>
          </a:xfrm>
          <a:prstGeom prst="rect">
            <a:avLst/>
          </a:prstGeom>
        </p:spPr>
      </p:pic>
      <p:sp>
        <p:nvSpPr>
          <p:cNvPr id="3" name="Rectangle 2"/>
          <p:cNvSpPr/>
          <p:nvPr/>
        </p:nvSpPr>
        <p:spPr>
          <a:xfrm>
            <a:off x="877077" y="195943"/>
            <a:ext cx="1278294" cy="3638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2444620" y="3839361"/>
            <a:ext cx="9616750" cy="3018639"/>
          </a:xfrm>
          <a:prstGeom prst="rect">
            <a:avLst/>
          </a:prstGeom>
        </p:spPr>
      </p:pic>
      <p:sp>
        <p:nvSpPr>
          <p:cNvPr id="5" name="Oval 4"/>
          <p:cNvSpPr/>
          <p:nvPr/>
        </p:nvSpPr>
        <p:spPr>
          <a:xfrm>
            <a:off x="6867330" y="6167535"/>
            <a:ext cx="961053" cy="4758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5212539" y="1980423"/>
            <a:ext cx="2615844"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VFI 1.393 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1.797 left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336917" y="467770"/>
            <a:ext cx="1832361"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Villalta</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VCSS 9</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9335193" y="689956"/>
            <a:ext cx="2413802" cy="1292662"/>
          </a:xfrm>
          <a:prstGeom prst="rect">
            <a:avLst/>
          </a:prstGeom>
          <a:noFill/>
        </p:spPr>
        <p:txBody>
          <a:bodyPr wrap="none" rtlCol="0">
            <a:spAutoFit/>
          </a:bodyPr>
          <a:lstStyle/>
          <a:p>
            <a:r>
              <a:rPr lang="en-US" sz="2400" b="1" dirty="0" err="1" smtClean="0"/>
              <a:t>Villalta</a:t>
            </a:r>
            <a:r>
              <a:rPr lang="en-US" sz="2400" b="1" dirty="0" smtClean="0"/>
              <a:t> severity</a:t>
            </a:r>
          </a:p>
          <a:p>
            <a:r>
              <a:rPr lang="en-US" dirty="0" smtClean="0"/>
              <a:t>5-9: mild PTS</a:t>
            </a:r>
          </a:p>
          <a:p>
            <a:r>
              <a:rPr lang="en-US" dirty="0" smtClean="0"/>
              <a:t>10-14: moderate PTS</a:t>
            </a:r>
          </a:p>
          <a:p>
            <a:r>
              <a:rPr lang="en-US" dirty="0" smtClean="0"/>
              <a:t>15 or above: severe PTS</a:t>
            </a:r>
            <a:endParaRPr lang="en-US" dirty="0"/>
          </a:p>
        </p:txBody>
      </p:sp>
    </p:spTree>
    <p:extLst>
      <p:ext uri="{BB962C8B-B14F-4D97-AF65-F5344CB8AC3E}">
        <p14:creationId xmlns:p14="http://schemas.microsoft.com/office/powerpoint/2010/main" val="420445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9624" y="1125509"/>
            <a:ext cx="10932751" cy="4606981"/>
          </a:xfrm>
          <a:prstGeom prst="rect">
            <a:avLst/>
          </a:prstGeom>
        </p:spPr>
      </p:pic>
      <p:pic>
        <p:nvPicPr>
          <p:cNvPr id="3" name="Picture 2"/>
          <p:cNvPicPr>
            <a:picLocks noChangeAspect="1"/>
          </p:cNvPicPr>
          <p:nvPr/>
        </p:nvPicPr>
        <p:blipFill>
          <a:blip r:embed="rId3"/>
          <a:stretch>
            <a:fillRect/>
          </a:stretch>
        </p:blipFill>
        <p:spPr>
          <a:xfrm>
            <a:off x="8637016" y="6274814"/>
            <a:ext cx="3203550" cy="317285"/>
          </a:xfrm>
          <a:prstGeom prst="rect">
            <a:avLst/>
          </a:prstGeom>
        </p:spPr>
      </p:pic>
    </p:spTree>
    <p:extLst>
      <p:ext uri="{BB962C8B-B14F-4D97-AF65-F5344CB8AC3E}">
        <p14:creationId xmlns:p14="http://schemas.microsoft.com/office/powerpoint/2010/main" val="480612537"/>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pex">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1517</Words>
  <Application>Microsoft Office PowerPoint</Application>
  <PresentationFormat>Widescreen</PresentationFormat>
  <Paragraphs>160</Paragraphs>
  <Slides>26</Slides>
  <Notes>4</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26</vt:i4>
      </vt:variant>
    </vt:vector>
  </HeadingPairs>
  <TitlesOfParts>
    <vt:vector size="47" baseType="lpstr">
      <vt:lpstr>AdvP4C4E74</vt:lpstr>
      <vt:lpstr>AdvPAC59</vt:lpstr>
      <vt:lpstr>AdvPAC5A</vt:lpstr>
      <vt:lpstr>AdvPi1</vt:lpstr>
      <vt:lpstr>Arial</vt:lpstr>
      <vt:lpstr>Book Antiqua</vt:lpstr>
      <vt:lpstr>Calibri</vt:lpstr>
      <vt:lpstr>Calibri Light</vt:lpstr>
      <vt:lpstr>Gothic</vt:lpstr>
      <vt:lpstr>Lucida Sans</vt:lpstr>
      <vt:lpstr>StarSymbol</vt:lpstr>
      <vt:lpstr>Times New Roman</vt:lpstr>
      <vt:lpstr>Verdana</vt:lpstr>
      <vt:lpstr>Wingdings</vt:lpstr>
      <vt:lpstr>Wingdings 2</vt:lpstr>
      <vt:lpstr>Wingdings 3</vt:lpstr>
      <vt:lpstr>1_Office Theme</vt:lpstr>
      <vt:lpstr>2_Office Theme</vt:lpstr>
      <vt:lpstr>4_Office Theme</vt:lpstr>
      <vt:lpstr>3_Office Theme</vt:lpstr>
      <vt:lpstr>Apex</vt:lpstr>
      <vt:lpstr>I don’t need no #**## stents!</vt:lpstr>
      <vt:lpstr>Disclosure</vt:lpstr>
      <vt:lpstr>PowerPoint Presentation</vt:lpstr>
      <vt:lpstr>PowerPoint Presentation</vt:lpstr>
      <vt:lpstr>PowerPoint Presentation</vt:lpstr>
      <vt:lpstr>Physiological mechanisms of 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C3 – Where there is swelling, there are overtaxed lymphatics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ATTRACT – Secondary Analyses Comerota et al, Circulation 2019; Kearon et al, JTH 2019; Weinberg et al, Vasc Med 2019; Magnuson, Circ CVQO 2019</vt:lpstr>
      <vt:lpstr>DUTCH-CAVA: Ultrasound-Assisted CDT Notten P et al, Lancet Haematol 2020</vt:lpstr>
      <vt:lpstr>Questions about angioplasty/stent remain:</vt:lpstr>
      <vt:lpstr>Medical therapy improves:</vt:lpstr>
    </vt:vector>
  </TitlesOfParts>
  <Company>UNC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my patient alone!</dc:title>
  <dc:creator>Wasan, Suman</dc:creator>
  <cp:lastModifiedBy>Wasan, Suman</cp:lastModifiedBy>
  <cp:revision>15</cp:revision>
  <dcterms:created xsi:type="dcterms:W3CDTF">2020-02-20T17:37:35Z</dcterms:created>
  <dcterms:modified xsi:type="dcterms:W3CDTF">2020-02-26T17:38:52Z</dcterms:modified>
</cp:coreProperties>
</file>