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43" r:id="rId2"/>
    <p:sldId id="613" r:id="rId3"/>
    <p:sldId id="565" r:id="rId4"/>
    <p:sldId id="614" r:id="rId5"/>
    <p:sldId id="577" r:id="rId6"/>
    <p:sldId id="725" r:id="rId7"/>
    <p:sldId id="578" r:id="rId8"/>
    <p:sldId id="615" r:id="rId9"/>
    <p:sldId id="692" r:id="rId10"/>
    <p:sldId id="718" r:id="rId11"/>
    <p:sldId id="700" r:id="rId12"/>
    <p:sldId id="705" r:id="rId13"/>
    <p:sldId id="640" r:id="rId14"/>
    <p:sldId id="719" r:id="rId15"/>
    <p:sldId id="648" r:id="rId16"/>
    <p:sldId id="707" r:id="rId17"/>
    <p:sldId id="720" r:id="rId18"/>
    <p:sldId id="721" r:id="rId19"/>
    <p:sldId id="724" r:id="rId20"/>
    <p:sldId id="723" r:id="rId21"/>
    <p:sldId id="722" r:id="rId22"/>
    <p:sldId id="6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9E8"/>
    <a:srgbClr val="252942"/>
    <a:srgbClr val="FFFFFF"/>
    <a:srgbClr val="112947"/>
    <a:srgbClr val="191D36"/>
    <a:srgbClr val="171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4687" autoAdjust="0"/>
  </p:normalViewPr>
  <p:slideViewPr>
    <p:cSldViewPr>
      <p:cViewPr varScale="1">
        <p:scale>
          <a:sx n="97" d="100"/>
          <a:sy n="97" d="100"/>
        </p:scale>
        <p:origin x="336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878E2-885E-48AC-B367-BE5273453CC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277C5-6CC7-4394-9E42-B12AA5A9DA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9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C0504D"/>
              </a:buClr>
            </a:pPr>
            <a:fld id="{004DBDBC-B8D5-4211-A181-93197C0207E6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085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even with best supportive therapy, are we ok </a:t>
            </a:r>
            <a:r>
              <a:rPr lang="en-US"/>
              <a:t>with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277C5-6CC7-4394-9E42-B12AA5A9DA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data agrees!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277C5-6CC7-4394-9E42-B12AA5A9DA7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8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277C5-6CC7-4394-9E42-B12AA5A9DA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228600" y="9144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1143000"/>
            <a:ext cx="11734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 flipH="1">
            <a:off x="6096000" y="1143000"/>
            <a:ext cx="0" cy="502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304800" y="914400"/>
            <a:ext cx="1158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143000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324600" y="1143000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1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576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  <p15:guide id="4" pos="3984" userDrawn="1">
          <p15:clr>
            <a:srgbClr val="FBAE40"/>
          </p15:clr>
        </p15:guide>
        <p15:guide id="5" pos="3696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6096000" y="16002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228600" y="13716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600200"/>
            <a:ext cx="5638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324600" y="1600200"/>
            <a:ext cx="5638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62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  <p15:guide id="3" orient="horz" pos="72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3984" userDrawn="1">
          <p15:clr>
            <a:srgbClr val="FBAE40"/>
          </p15:clr>
        </p15:guide>
        <p15:guide id="6" pos="36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mnTitle+Colunmn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365760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343400" y="228600"/>
            <a:ext cx="3502152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8305800" y="228600"/>
            <a:ext cx="365760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4114800" y="228600"/>
            <a:ext cx="0" cy="594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17" name="Line 7"/>
          <p:cNvSpPr>
            <a:spLocks noChangeShapeType="1"/>
          </p:cNvSpPr>
          <p:nvPr userDrawn="1"/>
        </p:nvSpPr>
        <p:spPr bwMode="auto">
          <a:xfrm flipV="1">
            <a:off x="8077200" y="228600"/>
            <a:ext cx="0" cy="594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00" y="914400"/>
            <a:ext cx="3657600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343400" y="914400"/>
            <a:ext cx="3502152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305800" y="914400"/>
            <a:ext cx="3657600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6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4944" userDrawn="1">
          <p15:clr>
            <a:srgbClr val="FBAE40"/>
          </p15:clr>
        </p15:guide>
        <p15:guide id="3" pos="2592" userDrawn="1">
          <p15:clr>
            <a:srgbClr val="FBAE40"/>
          </p15:clr>
        </p15:guide>
        <p15:guide id="4" pos="5088" userDrawn="1">
          <p15:clr>
            <a:srgbClr val="FBAE40"/>
          </p15:clr>
        </p15:guide>
        <p15:guide id="5" pos="2448" userDrawn="1">
          <p15:clr>
            <a:srgbClr val="FBAE40"/>
          </p15:clr>
        </p15:guide>
        <p15:guide id="6" pos="2736" userDrawn="1">
          <p15:clr>
            <a:srgbClr val="FBAE40"/>
          </p15:clr>
        </p15:guide>
        <p15:guide id="7" pos="5232" userDrawn="1">
          <p15:clr>
            <a:srgbClr val="FBAE40"/>
          </p15:clr>
        </p15:guide>
        <p15:guide id="8" orient="horz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mnTitle+ColunmnBlank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228600" y="52578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86402"/>
            <a:ext cx="11734800" cy="685799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365760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343400" y="228600"/>
            <a:ext cx="3505199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8305800" y="228600"/>
            <a:ext cx="365760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4114800" y="228600"/>
            <a:ext cx="0" cy="480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17" name="Line 7"/>
          <p:cNvSpPr>
            <a:spLocks noChangeShapeType="1"/>
          </p:cNvSpPr>
          <p:nvPr userDrawn="1"/>
        </p:nvSpPr>
        <p:spPr bwMode="auto">
          <a:xfrm flipV="1">
            <a:off x="8077200" y="228600"/>
            <a:ext cx="0" cy="480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D8CFE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1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orient="horz" pos="3456" userDrawn="1">
          <p15:clr>
            <a:srgbClr val="FBAE40"/>
          </p15:clr>
        </p15:guide>
        <p15:guide id="3" orient="horz" pos="432" userDrawn="1">
          <p15:clr>
            <a:srgbClr val="FBAE40"/>
          </p15:clr>
        </p15:guide>
        <p15:guide id="0" pos="5088" userDrawn="1">
          <p15:clr>
            <a:srgbClr val="FBAE40"/>
          </p15:clr>
        </p15:guide>
        <p15:guide id="4" pos="2592" userDrawn="1">
          <p15:clr>
            <a:srgbClr val="FBAE40"/>
          </p15:clr>
        </p15:guide>
        <p15:guide id="5" pos="2448" userDrawn="1">
          <p15:clr>
            <a:srgbClr val="FBAE40"/>
          </p15:clr>
        </p15:guide>
        <p15:guide id="6" pos="2736" userDrawn="1">
          <p15:clr>
            <a:srgbClr val="FBAE40"/>
          </p15:clr>
        </p15:guide>
        <p15:guide id="7" pos="4944" userDrawn="1">
          <p15:clr>
            <a:srgbClr val="FBAE40"/>
          </p15:clr>
        </p15:guide>
        <p15:guide id="8" pos="5232" userDrawn="1">
          <p15:clr>
            <a:srgbClr val="FBAE40"/>
          </p15:clr>
        </p15:guide>
        <p15:guide id="9" orient="horz" pos="3312" userDrawn="1">
          <p15:clr>
            <a:srgbClr val="FBAE40"/>
          </p15:clr>
        </p15:guide>
        <p15:guide id="10" orient="horz" pos="576" userDrawn="1">
          <p15:clr>
            <a:srgbClr val="FBAE40"/>
          </p15:clr>
        </p15:guide>
        <p15:guide id="11" orient="horz" pos="18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Title+Subtitle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599" y="3429000"/>
            <a:ext cx="1173510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28601"/>
            <a:ext cx="11735104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57600"/>
            <a:ext cx="5638800" cy="25146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7" y="6400800"/>
            <a:ext cx="12192000" cy="457200"/>
          </a:xfrm>
          <a:prstGeom prst="rect">
            <a:avLst/>
          </a:prstGeom>
          <a:solidFill>
            <a:srgbClr val="252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7601"/>
            <a:ext cx="5867705" cy="220039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304" userDrawn="1">
          <p15:clr>
            <a:srgbClr val="FBAE40"/>
          </p15:clr>
        </p15:guide>
        <p15:guide id="3" orient="horz" pos="2016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369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Title+Sub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599" y="3429000"/>
            <a:ext cx="1173510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28601"/>
            <a:ext cx="11735104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57600"/>
            <a:ext cx="5638800" cy="25146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7" y="6400800"/>
            <a:ext cx="12192000" cy="457200"/>
          </a:xfrm>
          <a:prstGeom prst="rect">
            <a:avLst/>
          </a:prstGeom>
          <a:solidFill>
            <a:srgbClr val="252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0" y="3657600"/>
            <a:ext cx="5867400" cy="2514600"/>
          </a:xfrm>
        </p:spPr>
        <p:txBody>
          <a:bodyPr/>
          <a:lstStyle>
            <a:lvl1pPr marL="346075" indent="-346075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40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2016">
          <p15:clr>
            <a:srgbClr val="FBAE40"/>
          </p15:clr>
        </p15:guide>
        <p15:guide id="4" pos="3840">
          <p15:clr>
            <a:srgbClr val="FBAE40"/>
          </p15:clr>
        </p15:guide>
        <p15:guide id="5" pos="369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Title+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34290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1" y="228601"/>
            <a:ext cx="11734800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57600"/>
            <a:ext cx="11734800" cy="457200"/>
          </a:xfr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16" userDrawn="1">
          <p15:clr>
            <a:srgbClr val="FBAE40"/>
          </p15:clr>
        </p15:guide>
        <p15:guide id="3" orient="horz" pos="230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34290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28601"/>
            <a:ext cx="11734800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57600"/>
            <a:ext cx="11734800" cy="2514600"/>
          </a:xfrm>
        </p:spPr>
        <p:txBody>
          <a:bodyPr/>
          <a:lstStyle>
            <a:lvl1pPr marL="339725" indent="-339725" algn="l">
              <a:buFont typeface="Arial"/>
              <a:buChar char="•"/>
              <a:tabLst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  <p15:guide id="2" orient="horz" pos="2304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34290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28601"/>
            <a:ext cx="11734800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16" userDrawn="1">
          <p15:clr>
            <a:srgbClr val="FBAE40"/>
          </p15:clr>
        </p15:guide>
        <p15:guide id="3" orient="horz" pos="230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Title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599" y="3429000"/>
            <a:ext cx="1173510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599" y="228601"/>
            <a:ext cx="11735105" cy="29718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7" y="6400800"/>
            <a:ext cx="12192000" cy="457200"/>
          </a:xfrm>
          <a:prstGeom prst="rect">
            <a:avLst/>
          </a:prstGeom>
          <a:solidFill>
            <a:srgbClr val="252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6705595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5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16" userDrawn="1">
          <p15:clr>
            <a:srgbClr val="FBAE40"/>
          </p15:clr>
        </p15:guide>
        <p15:guide id="3" orient="horz" pos="230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sz="2800" b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228600" y="13716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1610013"/>
            <a:ext cx="11734800" cy="4562187"/>
          </a:xfrm>
        </p:spPr>
        <p:txBody>
          <a:bodyPr/>
          <a:lstStyle>
            <a:lvl1pPr>
              <a:defRPr b="0">
                <a:latin typeface="Century Gothic" panose="020B0502020202020204" pitchFamily="34" charset="0"/>
              </a:defRPr>
            </a:lvl1pPr>
            <a:lvl2pPr>
              <a:defRPr b="0">
                <a:latin typeface="Century Gothic" panose="020B0502020202020204" pitchFamily="34" charset="0"/>
              </a:defRPr>
            </a:lvl2pPr>
            <a:lvl3pPr>
              <a:defRPr b="0">
                <a:latin typeface="Century Gothic" panose="020B0502020202020204" pitchFamily="34" charset="0"/>
              </a:defRPr>
            </a:lvl3pPr>
            <a:lvl4pPr>
              <a:defRPr b="0">
                <a:latin typeface="Century Gothic" panose="020B0502020202020204" pitchFamily="34" charset="0"/>
              </a:defRPr>
            </a:lvl4pPr>
            <a:lvl5pPr>
              <a:defRPr b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64" userDrawn="1">
          <p15:clr>
            <a:srgbClr val="FBAE40"/>
          </p15:clr>
        </p15:guide>
        <p15:guide id="3" orient="horz" pos="720" userDrawn="1">
          <p15:clr>
            <a:srgbClr val="FBAE40"/>
          </p15:clr>
        </p15:guide>
        <p15:guide id="4" orient="horz" pos="10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7" y="6400800"/>
            <a:ext cx="12192000" cy="457200"/>
          </a:xfrm>
          <a:prstGeom prst="rect">
            <a:avLst/>
          </a:prstGeom>
          <a:solidFill>
            <a:srgbClr val="252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" y="1143000"/>
            <a:ext cx="10817352" cy="40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0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37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9144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orient="horz" pos="576" userDrawn="1">
          <p15:clr>
            <a:srgbClr val="FBAE40"/>
          </p15:clr>
        </p15:guide>
        <p15:guide id="3" orient="horz" pos="720" userDrawn="1">
          <p15:clr>
            <a:srgbClr val="FBAE40"/>
          </p15:clr>
        </p15:guide>
        <p15:guide id="4" orient="horz" pos="2304" userDrawn="1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13716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0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9144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8600" y="1143000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68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696" userDrawn="1">
          <p15:clr>
            <a:srgbClr val="FBAE40"/>
          </p15:clr>
        </p15:guide>
        <p15:guide id="3" orient="horz" pos="2304" userDrawn="1">
          <p15:clr>
            <a:srgbClr val="FBAE40"/>
          </p15:clr>
        </p15:guide>
        <p15:guide id="4" orient="horz" pos="720" userDrawn="1">
          <p15:clr>
            <a:srgbClr val="FBAE40"/>
          </p15:clr>
        </p15:guide>
        <p15:guide id="5" orient="horz" pos="576" userDrawn="1">
          <p15:clr>
            <a:srgbClr val="FBAE40"/>
          </p15:clr>
        </p15:guide>
        <p15:guide id="6" orient="horz" pos="4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13716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8600" y="1600200"/>
            <a:ext cx="5638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31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72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3696" userDrawn="1">
          <p15:clr>
            <a:srgbClr val="FBAE40"/>
          </p15:clr>
        </p15:guide>
        <p15:guide id="6" orient="horz" pos="24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lank+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9144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24600" y="1143000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79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2304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576">
          <p15:clr>
            <a:srgbClr val="FBAE40"/>
          </p15:clr>
        </p15:guide>
        <p15:guide id="6" orient="horz" pos="4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lank+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228600" y="1371600"/>
            <a:ext cx="1173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D8CFE1"/>
              </a:solidFill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24600" y="1600200"/>
            <a:ext cx="5638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28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720">
          <p15:clr>
            <a:srgbClr val="FBAE40"/>
          </p15:clr>
        </p15:guide>
        <p15:guide id="4" pos="3840">
          <p15:clr>
            <a:srgbClr val="FBAE40"/>
          </p15:clr>
        </p15:guide>
        <p15:guide id="5" pos="3984" userDrawn="1">
          <p15:clr>
            <a:srgbClr val="FBAE40"/>
          </p15:clr>
        </p15:guide>
        <p15:guide id="6" orient="horz" pos="24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1D36"/>
            </a:gs>
            <a:gs pos="74000">
              <a:srgbClr val="252942"/>
            </a:gs>
            <a:gs pos="83000">
              <a:srgbClr val="252942"/>
            </a:gs>
            <a:gs pos="100000">
              <a:srgbClr val="191D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47" y="6400800"/>
            <a:ext cx="12192000" cy="457200"/>
          </a:xfrm>
          <a:prstGeom prst="rect">
            <a:avLst/>
          </a:prstGeom>
          <a:solidFill>
            <a:srgbClr val="252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1173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11734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292" y="6515094"/>
            <a:ext cx="165108" cy="22861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8600" y="6477000"/>
            <a:ext cx="11430000" cy="304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000" b="1" dirty="0">
                <a:solidFill>
                  <a:srgbClr val="DBD9E8"/>
                </a:solidFill>
                <a:latin typeface="Arial Narrow" panose="020B0606020202030204" pitchFamily="34" charset="0"/>
                <a:ea typeface="Adobe Song Std L" panose="02020300000000000000" pitchFamily="18" charset="-128"/>
              </a:rPr>
              <a:t>Northwestern University Feinberg School of Medicine Department of Radiology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74" r:id="rId3"/>
    <p:sldLayoutId id="2147483666" r:id="rId4"/>
    <p:sldLayoutId id="2147483667" r:id="rId5"/>
    <p:sldLayoutId id="2147483686" r:id="rId6"/>
    <p:sldLayoutId id="2147483685" r:id="rId7"/>
    <p:sldLayoutId id="2147483694" r:id="rId8"/>
    <p:sldLayoutId id="2147483695" r:id="rId9"/>
    <p:sldLayoutId id="2147483683" r:id="rId10"/>
    <p:sldLayoutId id="2147483684" r:id="rId11"/>
    <p:sldLayoutId id="2147483696" r:id="rId12"/>
    <p:sldLayoutId id="2147483693" r:id="rId13"/>
    <p:sldLayoutId id="2147483661" r:id="rId14"/>
    <p:sldLayoutId id="2147483697" r:id="rId15"/>
    <p:sldLayoutId id="2147483682" r:id="rId16"/>
    <p:sldLayoutId id="2147483675" r:id="rId17"/>
    <p:sldLayoutId id="2147483676" r:id="rId18"/>
    <p:sldLayoutId id="2147483687" r:id="rId19"/>
    <p:sldLayoutId id="2147483688" r:id="rId20"/>
    <p:sldLayoutId id="2147483698" r:id="rId2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  <a:cs typeface="Century Gothic" panose="020B0502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  <a:ea typeface="ＭＳ Ｐゴシック" pitchFamily="35" charset="-128"/>
          <a:cs typeface="ＭＳ Ｐゴシック" pitchFamily="3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  <a:ea typeface="ＭＳ Ｐゴシック" pitchFamily="35" charset="-128"/>
          <a:cs typeface="ＭＳ Ｐゴシック" pitchFamily="3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  <a:ea typeface="ＭＳ Ｐゴシック" pitchFamily="35" charset="-128"/>
          <a:cs typeface="ＭＳ Ｐゴシック" pitchFamily="3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  <a:ea typeface="ＭＳ Ｐゴシック" pitchFamily="35" charset="-128"/>
          <a:cs typeface="ＭＳ Ｐゴシック" pitchFamily="3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3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  <a:cs typeface="Century Gothic" panose="020B0502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4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8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800" b="0">
          <a:solidFill>
            <a:schemeClr val="tx1"/>
          </a:solidFill>
          <a:latin typeface="Century Gothic" panose="020B0502020202020204" pitchFamily="34" charset="0"/>
          <a:ea typeface="ＭＳ Ｐゴシック" pitchFamily="3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ＭＳ Ｐゴシック" pitchFamily="3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ＭＳ Ｐゴシック" pitchFamily="3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ＭＳ Ｐゴシック" pitchFamily="3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ＭＳ Ｐゴシック" pitchFamily="3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44" userDrawn="1">
          <p15:clr>
            <a:srgbClr val="F26B43"/>
          </p15:clr>
        </p15:guide>
        <p15:guide id="3" pos="753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11735104" cy="2133599"/>
          </a:xfrm>
        </p:spPr>
        <p:txBody>
          <a:bodyPr/>
          <a:lstStyle/>
          <a:p>
            <a:pPr algn="ctr"/>
            <a:r>
              <a:rPr lang="en-US" dirty="0"/>
              <a:t>Stents help patients with iliac obstructive PTS!</a:t>
            </a:r>
            <a:br>
              <a:rPr lang="en-US" dirty="0"/>
            </a:br>
            <a:r>
              <a:rPr lang="en-US" sz="4000" dirty="0"/>
              <a:t>Haven’t we already figured this out?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Kush R Desai, MD FSIR</a:t>
            </a:r>
          </a:p>
          <a:p>
            <a:r>
              <a:rPr lang="en-US" dirty="0"/>
              <a:t>Associate Professor of Radiology, Surgery, and Medicine</a:t>
            </a:r>
          </a:p>
          <a:p>
            <a:r>
              <a:rPr lang="en-US" dirty="0"/>
              <a:t>Northwestern University</a:t>
            </a:r>
          </a:p>
          <a:p>
            <a:r>
              <a:rPr lang="en-US" dirty="0"/>
              <a:t>Feinberg School of Medicine</a:t>
            </a:r>
          </a:p>
          <a:p>
            <a:r>
              <a:rPr lang="en-US" dirty="0"/>
              <a:t>Chicago, Illinois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11734800" cy="914400"/>
          </a:xfrm>
        </p:spPr>
        <p:txBody>
          <a:bodyPr/>
          <a:lstStyle/>
          <a:p>
            <a:pPr algn="ctr"/>
            <a:r>
              <a:rPr lang="en-US" dirty="0"/>
              <a:t>Better deployment accuracy!</a:t>
            </a:r>
          </a:p>
        </p:txBody>
      </p:sp>
    </p:spTree>
    <p:extLst>
      <p:ext uri="{BB962C8B-B14F-4D97-AF65-F5344CB8AC3E}">
        <p14:creationId xmlns:p14="http://schemas.microsoft.com/office/powerpoint/2010/main" val="303931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3868092" cy="6872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0"/>
            <a:ext cx="43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47" y="0"/>
            <a:ext cx="385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0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757" y="0"/>
            <a:ext cx="37618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86" y="-16329"/>
            <a:ext cx="37618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9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11734800" cy="914400"/>
          </a:xfrm>
        </p:spPr>
        <p:txBody>
          <a:bodyPr/>
          <a:lstStyle/>
          <a:p>
            <a:pPr algn="ctr"/>
            <a:r>
              <a:rPr lang="en-US" dirty="0"/>
              <a:t>Longer lengths…less stents needed!</a:t>
            </a:r>
          </a:p>
        </p:txBody>
      </p:sp>
    </p:spTree>
    <p:extLst>
      <p:ext uri="{BB962C8B-B14F-4D97-AF65-F5344CB8AC3E}">
        <p14:creationId xmlns:p14="http://schemas.microsoft.com/office/powerpoint/2010/main" val="148615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859" y="163089"/>
            <a:ext cx="3692794" cy="653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542" y="163089"/>
            <a:ext cx="3865814" cy="6514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5AD64-D83A-9640-9A43-930974AE9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44" y="163089"/>
            <a:ext cx="3755799" cy="65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FA860-C61B-7A4A-A76C-0A7F4B69B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69342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901EA-3951-B946-872A-E029A5915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457" y="2552700"/>
            <a:ext cx="6324600" cy="410056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1C382F-F45E-7C49-BDD7-0E7A4A93FEA2}"/>
              </a:ext>
            </a:extLst>
          </p:cNvPr>
          <p:cNvCxnSpPr>
            <a:cxnSpLocks/>
          </p:cNvCxnSpPr>
          <p:nvPr/>
        </p:nvCxnSpPr>
        <p:spPr>
          <a:xfrm flipV="1">
            <a:off x="3657600" y="2819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E5E1F0-1DA8-7041-B3BB-65D66B75434A}"/>
              </a:ext>
            </a:extLst>
          </p:cNvPr>
          <p:cNvCxnSpPr>
            <a:cxnSpLocks/>
          </p:cNvCxnSpPr>
          <p:nvPr/>
        </p:nvCxnSpPr>
        <p:spPr>
          <a:xfrm flipV="1">
            <a:off x="8643257" y="4439696"/>
            <a:ext cx="381000" cy="25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4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11734800" cy="914400"/>
          </a:xfrm>
        </p:spPr>
        <p:txBody>
          <a:bodyPr/>
          <a:lstStyle/>
          <a:p>
            <a:pPr algn="ctr"/>
            <a:r>
              <a:rPr lang="en-US" dirty="0"/>
              <a:t>Improved crush resistance!</a:t>
            </a:r>
          </a:p>
        </p:txBody>
      </p:sp>
    </p:spTree>
    <p:extLst>
      <p:ext uri="{BB962C8B-B14F-4D97-AF65-F5344CB8AC3E}">
        <p14:creationId xmlns:p14="http://schemas.microsoft.com/office/powerpoint/2010/main" val="320372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362C31-A8F6-2149-945A-ACC1A8EA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0"/>
            <a:ext cx="40830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CBCB7-6388-B441-BF4E-20D27A7C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520700"/>
            <a:ext cx="5816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7FBF9-4DE6-3C4B-9C7F-0474AA5D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431800"/>
            <a:ext cx="62865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my esteemed opponent may say…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available data are </a:t>
            </a:r>
            <a:r>
              <a:rPr lang="en-US" dirty="0">
                <a:solidFill>
                  <a:srgbClr val="FF0000"/>
                </a:solidFill>
              </a:rPr>
              <a:t>limited</a:t>
            </a:r>
          </a:p>
          <a:p>
            <a:pPr lvl="1"/>
            <a:r>
              <a:rPr lang="en-US" dirty="0"/>
              <a:t>Bias!</a:t>
            </a:r>
          </a:p>
          <a:p>
            <a:pPr lvl="1"/>
            <a:r>
              <a:rPr lang="en-US" dirty="0"/>
              <a:t>Uncontrolled, unblinded, small sample size… </a:t>
            </a:r>
          </a:p>
          <a:p>
            <a:pPr lvl="1"/>
            <a:r>
              <a:rPr lang="en-US" dirty="0"/>
              <a:t>Lack of consensus</a:t>
            </a:r>
          </a:p>
          <a:p>
            <a:r>
              <a:rPr lang="en-US" dirty="0"/>
              <a:t>The procedure is not without </a:t>
            </a:r>
            <a:r>
              <a:rPr lang="en-US" dirty="0">
                <a:solidFill>
                  <a:srgbClr val="FF0000"/>
                </a:solidFill>
              </a:rPr>
              <a:t>risks</a:t>
            </a:r>
          </a:p>
          <a:p>
            <a:pPr lvl="1"/>
            <a:r>
              <a:rPr lang="en-US" dirty="0"/>
              <a:t>Vascular injury (arterial and venous)</a:t>
            </a:r>
          </a:p>
          <a:p>
            <a:pPr lvl="1"/>
            <a:r>
              <a:rPr lang="en-US" dirty="0"/>
              <a:t>Stent migration, occlusion, stenosis, or other malfunction</a:t>
            </a:r>
          </a:p>
          <a:p>
            <a:pPr lvl="1"/>
            <a:r>
              <a:rPr lang="en-US" dirty="0"/>
              <a:t>Acute DVT</a:t>
            </a:r>
          </a:p>
          <a:p>
            <a:pPr lvl="1"/>
            <a:r>
              <a:rPr lang="en-US" dirty="0"/>
              <a:t>Nerve injury/</a:t>
            </a:r>
            <a:r>
              <a:rPr lang="en-US" dirty="0" err="1"/>
              <a:t>parasthesias</a:t>
            </a:r>
            <a:endParaRPr lang="en-US" dirty="0"/>
          </a:p>
          <a:p>
            <a:r>
              <a:rPr lang="en-US" dirty="0"/>
              <a:t>Most patients do not avail themselves of </a:t>
            </a:r>
            <a:r>
              <a:rPr lang="en-US" dirty="0">
                <a:solidFill>
                  <a:srgbClr val="FF0000"/>
                </a:solidFill>
              </a:rPr>
              <a:t>best supportive therapy </a:t>
            </a:r>
            <a:r>
              <a:rPr lang="en-US" dirty="0"/>
              <a:t>(and their providers often are not proactive)</a:t>
            </a:r>
          </a:p>
          <a:p>
            <a:pPr lvl="1"/>
            <a:r>
              <a:rPr lang="en-US" dirty="0"/>
              <a:t>Poor stocking compliance</a:t>
            </a:r>
          </a:p>
          <a:p>
            <a:pPr lvl="1"/>
            <a:r>
              <a:rPr lang="en-US" dirty="0" err="1"/>
              <a:t>Sproadic</a:t>
            </a:r>
            <a:r>
              <a:rPr lang="en-US" dirty="0"/>
              <a:t>/absent wound care</a:t>
            </a:r>
          </a:p>
          <a:p>
            <a:pPr lvl="1"/>
            <a:r>
              <a:rPr lang="en-US" dirty="0"/>
              <a:t>Limited compliance with </a:t>
            </a:r>
            <a:r>
              <a:rPr lang="en-US" dirty="0" err="1"/>
              <a:t>venoactives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A4C2B-89DE-B14A-ACD8-2020FB7C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3917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DCB24-2EAA-7B41-86FA-84B4C42E3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77850"/>
            <a:ext cx="60579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9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9DAA9-2DE7-344C-885E-7840C964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743200"/>
            <a:ext cx="5778500" cy="374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6840C-C920-884D-8EAE-D250E17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81000"/>
            <a:ext cx="728678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36" y="228600"/>
            <a:ext cx="11734800" cy="457200"/>
          </a:xfrm>
        </p:spPr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6" y="1600199"/>
            <a:ext cx="11734800" cy="3837709"/>
          </a:xfrm>
        </p:spPr>
        <p:txBody>
          <a:bodyPr/>
          <a:lstStyle/>
          <a:p>
            <a:r>
              <a:rPr lang="en-US" dirty="0"/>
              <a:t>Existing data is pretty good</a:t>
            </a:r>
          </a:p>
          <a:p>
            <a:pPr lvl="1"/>
            <a:r>
              <a:rPr lang="en-US" dirty="0"/>
              <a:t>More to come with </a:t>
            </a:r>
            <a:r>
              <a:rPr lang="en-US" dirty="0">
                <a:solidFill>
                  <a:schemeClr val="accent2"/>
                </a:solidFill>
              </a:rPr>
              <a:t>disease-specific</a:t>
            </a:r>
            <a:r>
              <a:rPr lang="en-US" dirty="0"/>
              <a:t> devices!</a:t>
            </a:r>
          </a:p>
          <a:p>
            <a:r>
              <a:rPr lang="en-US" dirty="0"/>
              <a:t>Like anything, the procedure is relatively safe in </a:t>
            </a:r>
            <a:r>
              <a:rPr lang="en-US" dirty="0">
                <a:solidFill>
                  <a:schemeClr val="accent2"/>
                </a:solidFill>
              </a:rPr>
              <a:t>experienced</a:t>
            </a:r>
            <a:r>
              <a:rPr lang="en-US" dirty="0"/>
              <a:t> hands</a:t>
            </a:r>
          </a:p>
          <a:p>
            <a:pPr lvl="1"/>
            <a:r>
              <a:rPr lang="en-US" dirty="0"/>
              <a:t>Needs to be studied further, but IDE trial data is encouraging</a:t>
            </a:r>
          </a:p>
          <a:p>
            <a:r>
              <a:rPr lang="en-US" dirty="0"/>
              <a:t>We all agree that we need to improve non-procedural care of these patients</a:t>
            </a:r>
          </a:p>
          <a:p>
            <a:pPr lvl="1"/>
            <a:r>
              <a:rPr lang="en-US" dirty="0"/>
              <a:t>But do we need to stop providing them relief to improve this practice?</a:t>
            </a:r>
          </a:p>
        </p:txBody>
      </p:sp>
    </p:spTree>
    <p:extLst>
      <p:ext uri="{BB962C8B-B14F-4D97-AF65-F5344CB8AC3E}">
        <p14:creationId xmlns:p14="http://schemas.microsoft.com/office/powerpoint/2010/main" val="64400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26150"/>
            <a:ext cx="10591800" cy="53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Stents work!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54F494-44EC-064A-952C-B527A6DFF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restoration of flow/resolving obstruction be a BAD thing?</a:t>
            </a:r>
          </a:p>
          <a:p>
            <a:pPr lvl="1"/>
            <a:r>
              <a:rPr lang="en-US" dirty="0"/>
              <a:t>Sure, no RCT data but what’s there is compelling</a:t>
            </a:r>
          </a:p>
        </p:txBody>
      </p:sp>
    </p:spTree>
    <p:extLst>
      <p:ext uri="{BB962C8B-B14F-4D97-AF65-F5344CB8AC3E}">
        <p14:creationId xmlns:p14="http://schemas.microsoft.com/office/powerpoint/2010/main" val="375359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352800"/>
            <a:ext cx="11734800" cy="2819400"/>
          </a:xfrm>
        </p:spPr>
        <p:txBody>
          <a:bodyPr>
            <a:normAutofit/>
          </a:bodyPr>
          <a:lstStyle/>
          <a:p>
            <a:r>
              <a:rPr lang="en-US" dirty="0"/>
              <a:t>982 limbs, 464 post-thrombotic limbs </a:t>
            </a:r>
          </a:p>
          <a:p>
            <a:r>
              <a:rPr lang="en-US" dirty="0"/>
              <a:t>Pain reduction</a:t>
            </a:r>
          </a:p>
          <a:p>
            <a:r>
              <a:rPr lang="en-US" dirty="0"/>
              <a:t>Reduction in severe swelling (36</a:t>
            </a:r>
            <a:r>
              <a:rPr lang="en-US" dirty="0">
                <a:sym typeface="Wingdings" pitchFamily="2" charset="2"/>
              </a:rPr>
              <a:t>18%)</a:t>
            </a:r>
          </a:p>
          <a:p>
            <a:r>
              <a:rPr lang="en-US" dirty="0">
                <a:sym typeface="Wingdings" pitchFamily="2" charset="2"/>
              </a:rPr>
              <a:t>Ulcer healing (68%)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3098A-51EB-9340-817D-1FFC7B90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" y="685800"/>
            <a:ext cx="12192000" cy="2004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86783-B957-CE44-835C-D15FA77BBCB5}"/>
              </a:ext>
            </a:extLst>
          </p:cNvPr>
          <p:cNvSpPr txBox="1"/>
          <p:nvPr/>
        </p:nvSpPr>
        <p:spPr>
          <a:xfrm>
            <a:off x="9144000" y="6033700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Neglen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 et al. JVS VL,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43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stents work!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54F494-44EC-064A-952C-B527A6DFF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Procedure carry inherent risk, but it IS an occluded vein…</a:t>
            </a:r>
          </a:p>
          <a:p>
            <a:pPr lvl="1"/>
            <a:r>
              <a:rPr lang="en-US" dirty="0"/>
              <a:t>Can we really make it much worse?</a:t>
            </a:r>
          </a:p>
          <a:p>
            <a:r>
              <a:rPr lang="en-US" dirty="0"/>
              <a:t>Patient testimonials:</a:t>
            </a:r>
          </a:p>
          <a:p>
            <a:pPr lvl="1"/>
            <a:r>
              <a:rPr lang="en-US" dirty="0"/>
              <a:t>“That wound closed, and stayed closed, for the first time in years”</a:t>
            </a:r>
          </a:p>
          <a:p>
            <a:pPr lvl="1"/>
            <a:r>
              <a:rPr lang="en-US" dirty="0"/>
              <a:t>“I can now walk my dog pain free”</a:t>
            </a:r>
          </a:p>
          <a:p>
            <a:pPr lvl="1"/>
            <a:r>
              <a:rPr lang="en-US" dirty="0"/>
              <a:t>”I’ve lost 30 </a:t>
            </a:r>
            <a:r>
              <a:rPr lang="en-US" dirty="0" err="1"/>
              <a:t>lbs</a:t>
            </a:r>
            <a:r>
              <a:rPr lang="en-US" dirty="0"/>
              <a:t> because I can actually exercise”</a:t>
            </a:r>
          </a:p>
        </p:txBody>
      </p:sp>
    </p:spTree>
    <p:extLst>
      <p:ext uri="{BB962C8B-B14F-4D97-AF65-F5344CB8AC3E}">
        <p14:creationId xmlns:p14="http://schemas.microsoft.com/office/powerpoint/2010/main" val="35726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Previously…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Off-label usage of stents</a:t>
            </a:r>
          </a:p>
          <a:p>
            <a:pPr lvl="1"/>
            <a:r>
              <a:rPr lang="en-US" dirty="0"/>
              <a:t>Self expanding </a:t>
            </a:r>
            <a:r>
              <a:rPr lang="en-US" dirty="0" err="1"/>
              <a:t>elgiloy</a:t>
            </a:r>
            <a:r>
              <a:rPr lang="en-US" dirty="0"/>
              <a:t> or nitinol stents</a:t>
            </a:r>
          </a:p>
          <a:p>
            <a:r>
              <a:rPr lang="en-US" dirty="0"/>
              <a:t>Design was not disease-specific</a:t>
            </a:r>
          </a:p>
          <a:p>
            <a:pPr lvl="1"/>
            <a:r>
              <a:rPr lang="en-US" dirty="0"/>
              <a:t>Difficult/required experience to place accurately</a:t>
            </a:r>
          </a:p>
          <a:p>
            <a:pPr lvl="1"/>
            <a:r>
              <a:rPr lang="en-US" dirty="0"/>
              <a:t>Foreshortening</a:t>
            </a:r>
          </a:p>
          <a:p>
            <a:pPr lvl="1"/>
            <a:r>
              <a:rPr lang="en-US" dirty="0"/>
              <a:t>Limited radial force/crush resistance</a:t>
            </a:r>
          </a:p>
          <a:p>
            <a:pPr lvl="1"/>
            <a:r>
              <a:rPr lang="en-US" dirty="0"/>
              <a:t>Limited stent lengths (multiple stents needed)</a:t>
            </a:r>
          </a:p>
          <a:p>
            <a:pPr lvl="1"/>
            <a:r>
              <a:rPr lang="en-US" dirty="0"/>
              <a:t>Trade-off for appropriate diameter</a:t>
            </a:r>
          </a:p>
          <a:p>
            <a:pPr lvl="2"/>
            <a:r>
              <a:rPr lang="en-US" dirty="0" err="1"/>
              <a:t>Elgiloy</a:t>
            </a:r>
            <a:r>
              <a:rPr lang="en-US" dirty="0"/>
              <a:t> stents </a:t>
            </a:r>
            <a:r>
              <a:rPr lang="en-US" dirty="0">
                <a:sym typeface="Wingdings" pitchFamily="2" charset="2"/>
              </a:rPr>
              <a:t> Unknown what final diameter it will be (based on deployed length)</a:t>
            </a:r>
          </a:p>
          <a:p>
            <a:pPr lvl="2"/>
            <a:r>
              <a:rPr lang="en-US" dirty="0">
                <a:sym typeface="Wingdings" pitchFamily="2" charset="2"/>
              </a:rPr>
              <a:t>Nitinol stents  Only went up to 14 mm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And we now have disease-specific tools!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On-label stents prospectively evaluated in IDE studies</a:t>
            </a:r>
          </a:p>
          <a:p>
            <a:r>
              <a:rPr lang="en-US" dirty="0"/>
              <a:t>Results; 2 year VIRTUS and VERNACULAR data</a:t>
            </a:r>
          </a:p>
          <a:p>
            <a:pPr lvl="1"/>
            <a:r>
              <a:rPr lang="en-US" dirty="0"/>
              <a:t>Primary patency in PTS: 73.4% and 75.4% (respectively)</a:t>
            </a:r>
          </a:p>
          <a:p>
            <a:r>
              <a:rPr lang="en-US" dirty="0"/>
              <a:t>More stents on the way</a:t>
            </a:r>
          </a:p>
          <a:p>
            <a:r>
              <a:rPr lang="en-US" dirty="0"/>
              <a:t>Better crush resistance, reliability in deployment, predictable diameters, and longer stent lengths!</a:t>
            </a:r>
          </a:p>
        </p:txBody>
      </p:sp>
    </p:spTree>
    <p:extLst>
      <p:ext uri="{BB962C8B-B14F-4D97-AF65-F5344CB8AC3E}">
        <p14:creationId xmlns:p14="http://schemas.microsoft.com/office/powerpoint/2010/main" val="1804125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8552"/>
            <a:ext cx="3886200" cy="68094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E20FAC-5602-344A-9791-FF44F91994EF}"/>
              </a:ext>
            </a:extLst>
          </p:cNvPr>
          <p:cNvCxnSpPr>
            <a:cxnSpLocks/>
          </p:cNvCxnSpPr>
          <p:nvPr/>
        </p:nvCxnSpPr>
        <p:spPr>
          <a:xfrm>
            <a:off x="4876800" y="2667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03388"/>
      </p:ext>
    </p:extLst>
  </p:cSld>
  <p:clrMapOvr>
    <a:masterClrMapping/>
  </p:clrMapOvr>
</p:sld>
</file>

<file path=ppt/theme/theme1.xml><?xml version="1.0" encoding="utf-8"?>
<a:theme xmlns:a="http://schemas.openxmlformats.org/drawingml/2006/main" name="NURad2015 Temp01b">
  <a:themeElements>
    <a:clrScheme name="">
      <a:dk1>
        <a:srgbClr val="000000"/>
      </a:dk1>
      <a:lt1>
        <a:srgbClr val="D8CFE1"/>
      </a:lt1>
      <a:dk2>
        <a:srgbClr val="000019"/>
      </a:dk2>
      <a:lt2>
        <a:srgbClr val="FECB00"/>
      </a:lt2>
      <a:accent1>
        <a:srgbClr val="FEEA98"/>
      </a:accent1>
      <a:accent2>
        <a:srgbClr val="CB0000"/>
      </a:accent2>
      <a:accent3>
        <a:srgbClr val="AAAAAB"/>
      </a:accent3>
      <a:accent4>
        <a:srgbClr val="B8B0C0"/>
      </a:accent4>
      <a:accent5>
        <a:srgbClr val="FEF3CA"/>
      </a:accent5>
      <a:accent6>
        <a:srgbClr val="B80000"/>
      </a:accent6>
      <a:hlink>
        <a:srgbClr val="33335C"/>
      </a:hlink>
      <a:folHlink>
        <a:srgbClr val="80808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uRad_Template01b_16x9.potx" id="{B847BEE2-B40D-4AED-AE1F-8FD6C7FC5507}" vid="{E6689673-57D3-4A5D-91BC-BE8D3C731C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NURad2015_Presentation01b_16x9</Template>
  <TotalTime>12270</TotalTime>
  <Words>456</Words>
  <Application>Microsoft Office PowerPoint</Application>
  <PresentationFormat>Widescreen</PresentationFormat>
  <Paragraphs>69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Adobe Song Std L</vt:lpstr>
      <vt:lpstr>Arial</vt:lpstr>
      <vt:lpstr>Arial Narrow</vt:lpstr>
      <vt:lpstr>Calibri</vt:lpstr>
      <vt:lpstr>Century Gothic</vt:lpstr>
      <vt:lpstr>Times</vt:lpstr>
      <vt:lpstr>Wingdings</vt:lpstr>
      <vt:lpstr>NURad2015 Temp01b</vt:lpstr>
      <vt:lpstr>Stents help patients with iliac obstructive PTS! Haven’t we already figured this out?</vt:lpstr>
      <vt:lpstr>What my esteemed opponent may say…</vt:lpstr>
      <vt:lpstr>PowerPoint Presentation</vt:lpstr>
      <vt:lpstr>Stents work!</vt:lpstr>
      <vt:lpstr>PowerPoint Presentation</vt:lpstr>
      <vt:lpstr>But stents work!</vt:lpstr>
      <vt:lpstr>Previously…</vt:lpstr>
      <vt:lpstr>And we now have disease-specific tools!</vt:lpstr>
      <vt:lpstr>PowerPoint Presentation</vt:lpstr>
      <vt:lpstr>Better deployment accuracy!</vt:lpstr>
      <vt:lpstr>PowerPoint Presentation</vt:lpstr>
      <vt:lpstr>PowerPoint Presentation</vt:lpstr>
      <vt:lpstr>PowerPoint Presentation</vt:lpstr>
      <vt:lpstr>Longer lengths…less stents needed!</vt:lpstr>
      <vt:lpstr>PowerPoint Presentation</vt:lpstr>
      <vt:lpstr>PowerPoint Presentation</vt:lpstr>
      <vt:lpstr>Improved crush resistance!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Venous Pathology and Interventions – Case 1</dc:title>
  <dc:creator>Kush R Desai</dc:creator>
  <cp:lastModifiedBy>Oliver, Angela</cp:lastModifiedBy>
  <cp:revision>140</cp:revision>
  <dcterms:created xsi:type="dcterms:W3CDTF">2017-04-03T21:50:39Z</dcterms:created>
  <dcterms:modified xsi:type="dcterms:W3CDTF">2020-02-17T19:28:11Z</dcterms:modified>
</cp:coreProperties>
</file>